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1" r:id="rId6"/>
    <p:sldId id="262" r:id="rId7"/>
    <p:sldId id="263" r:id="rId8"/>
    <p:sldId id="265" r:id="rId9"/>
    <p:sldId id="266" r:id="rId10"/>
    <p:sldId id="267" r:id="rId11"/>
    <p:sldId id="264"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70" autoAdjust="0"/>
  </p:normalViewPr>
  <p:slideViewPr>
    <p:cSldViewPr snapToGrid="0">
      <p:cViewPr varScale="1">
        <p:scale>
          <a:sx n="70" d="100"/>
          <a:sy n="70" d="100"/>
        </p:scale>
        <p:origin x="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86F19-7237-478B-814B-374D8B2F3F2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3FE088-8DB8-4D43-B2F7-AF2AFBBEE440}">
      <dgm:prSet/>
      <dgm:spPr/>
      <dgm:t>
        <a:bodyPr/>
        <a:lstStyle/>
        <a:p>
          <a:r>
            <a:rPr lang="en-US"/>
            <a:t>Animal related data- Animal, species, enclosure, feedings</a:t>
          </a:r>
        </a:p>
      </dgm:t>
    </dgm:pt>
    <dgm:pt modelId="{1D8EE156-8AAA-4DE8-A915-6E3E1E8FC39E}" type="parTrans" cxnId="{F7BB2F4C-ACB7-4220-8B03-2C3CB4072961}">
      <dgm:prSet/>
      <dgm:spPr/>
      <dgm:t>
        <a:bodyPr/>
        <a:lstStyle/>
        <a:p>
          <a:endParaRPr lang="en-US"/>
        </a:p>
      </dgm:t>
    </dgm:pt>
    <dgm:pt modelId="{689A7A54-D368-4D66-ACDB-BEA12B5CE7CA}" type="sibTrans" cxnId="{F7BB2F4C-ACB7-4220-8B03-2C3CB4072961}">
      <dgm:prSet/>
      <dgm:spPr/>
      <dgm:t>
        <a:bodyPr/>
        <a:lstStyle/>
        <a:p>
          <a:endParaRPr lang="en-US"/>
        </a:p>
      </dgm:t>
    </dgm:pt>
    <dgm:pt modelId="{0A525FBD-9B12-4673-8543-88666D3D66E2}">
      <dgm:prSet/>
      <dgm:spPr/>
      <dgm:t>
        <a:bodyPr/>
        <a:lstStyle/>
        <a:p>
          <a:r>
            <a:rPr lang="en-US"/>
            <a:t>Employee related data- departments, salary, employee</a:t>
          </a:r>
        </a:p>
      </dgm:t>
    </dgm:pt>
    <dgm:pt modelId="{EE09B3E7-3AFE-43C5-ABAF-C2A7B102F98F}" type="parTrans" cxnId="{A1293101-BA77-40FF-A934-127C4A1EA869}">
      <dgm:prSet/>
      <dgm:spPr/>
      <dgm:t>
        <a:bodyPr/>
        <a:lstStyle/>
        <a:p>
          <a:endParaRPr lang="en-US"/>
        </a:p>
      </dgm:t>
    </dgm:pt>
    <dgm:pt modelId="{9B18FB8F-E235-4054-A538-914AE3081CD2}" type="sibTrans" cxnId="{A1293101-BA77-40FF-A934-127C4A1EA869}">
      <dgm:prSet/>
      <dgm:spPr/>
      <dgm:t>
        <a:bodyPr/>
        <a:lstStyle/>
        <a:p>
          <a:endParaRPr lang="en-US"/>
        </a:p>
      </dgm:t>
    </dgm:pt>
    <dgm:pt modelId="{EFAEDCF7-9DBB-4D99-9232-147AEDF3F7B3}">
      <dgm:prSet/>
      <dgm:spPr/>
      <dgm:t>
        <a:bodyPr/>
        <a:lstStyle/>
        <a:p>
          <a:r>
            <a:rPr lang="en-US"/>
            <a:t>Others-Sponsors, visitors.</a:t>
          </a:r>
        </a:p>
      </dgm:t>
    </dgm:pt>
    <dgm:pt modelId="{B948B268-84FD-467B-B411-800E51858AA9}" type="parTrans" cxnId="{2714EB47-FCED-4B96-ACB5-81CAC8E7C5B5}">
      <dgm:prSet/>
      <dgm:spPr/>
      <dgm:t>
        <a:bodyPr/>
        <a:lstStyle/>
        <a:p>
          <a:endParaRPr lang="en-US"/>
        </a:p>
      </dgm:t>
    </dgm:pt>
    <dgm:pt modelId="{18FE43BD-2B47-4D09-A1DD-559F4953AC5B}" type="sibTrans" cxnId="{2714EB47-FCED-4B96-ACB5-81CAC8E7C5B5}">
      <dgm:prSet/>
      <dgm:spPr/>
      <dgm:t>
        <a:bodyPr/>
        <a:lstStyle/>
        <a:p>
          <a:endParaRPr lang="en-US"/>
        </a:p>
      </dgm:t>
    </dgm:pt>
    <dgm:pt modelId="{8C2A43B4-113F-4F20-9F50-44DAA3502C22}" type="pres">
      <dgm:prSet presAssocID="{44986F19-7237-478B-814B-374D8B2F3F2B}" presName="root" presStyleCnt="0">
        <dgm:presLayoutVars>
          <dgm:dir/>
          <dgm:resizeHandles val="exact"/>
        </dgm:presLayoutVars>
      </dgm:prSet>
      <dgm:spPr/>
    </dgm:pt>
    <dgm:pt modelId="{225FE318-95ED-4873-9243-475D4CAA5601}" type="pres">
      <dgm:prSet presAssocID="{D93FE088-8DB8-4D43-B2F7-AF2AFBBEE440}" presName="compNode" presStyleCnt="0"/>
      <dgm:spPr/>
    </dgm:pt>
    <dgm:pt modelId="{09351355-3FC5-4674-BB92-8E159301B883}" type="pres">
      <dgm:prSet presAssocID="{D93FE088-8DB8-4D43-B2F7-AF2AFBBEE440}" presName="bgRect" presStyleLbl="bgShp" presStyleIdx="0" presStyleCnt="3"/>
      <dgm:spPr/>
    </dgm:pt>
    <dgm:pt modelId="{0475E66C-FF6C-4AFA-9C54-681A02705AC1}" type="pres">
      <dgm:prSet presAssocID="{D93FE088-8DB8-4D43-B2F7-AF2AFBBEE44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g"/>
        </a:ext>
      </dgm:extLst>
    </dgm:pt>
    <dgm:pt modelId="{4036DB61-7196-4F8E-9298-8CACF1DDF63C}" type="pres">
      <dgm:prSet presAssocID="{D93FE088-8DB8-4D43-B2F7-AF2AFBBEE440}" presName="spaceRect" presStyleCnt="0"/>
      <dgm:spPr/>
    </dgm:pt>
    <dgm:pt modelId="{1F8E9822-A63B-436B-86B0-930553C6BBFB}" type="pres">
      <dgm:prSet presAssocID="{D93FE088-8DB8-4D43-B2F7-AF2AFBBEE440}" presName="parTx" presStyleLbl="revTx" presStyleIdx="0" presStyleCnt="3">
        <dgm:presLayoutVars>
          <dgm:chMax val="0"/>
          <dgm:chPref val="0"/>
        </dgm:presLayoutVars>
      </dgm:prSet>
      <dgm:spPr/>
    </dgm:pt>
    <dgm:pt modelId="{75DAF4C9-4AAF-4A2D-9BDE-37DEBC63B1F8}" type="pres">
      <dgm:prSet presAssocID="{689A7A54-D368-4D66-ACDB-BEA12B5CE7CA}" presName="sibTrans" presStyleCnt="0"/>
      <dgm:spPr/>
    </dgm:pt>
    <dgm:pt modelId="{12259D56-AAA8-4EA4-94EC-AFCC4CD734C7}" type="pres">
      <dgm:prSet presAssocID="{0A525FBD-9B12-4673-8543-88666D3D66E2}" presName="compNode" presStyleCnt="0"/>
      <dgm:spPr/>
    </dgm:pt>
    <dgm:pt modelId="{BC83ADF8-5267-4436-AA74-F7A656B58CC3}" type="pres">
      <dgm:prSet presAssocID="{0A525FBD-9B12-4673-8543-88666D3D66E2}" presName="bgRect" presStyleLbl="bgShp" presStyleIdx="1" presStyleCnt="3"/>
      <dgm:spPr/>
    </dgm:pt>
    <dgm:pt modelId="{B8217F7A-49CA-401F-87B0-041BD836918C}" type="pres">
      <dgm:prSet presAssocID="{0A525FBD-9B12-4673-8543-88666D3D66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630C71FE-4B00-48A2-814D-83E3ADC17DF6}" type="pres">
      <dgm:prSet presAssocID="{0A525FBD-9B12-4673-8543-88666D3D66E2}" presName="spaceRect" presStyleCnt="0"/>
      <dgm:spPr/>
    </dgm:pt>
    <dgm:pt modelId="{6489BB84-FF33-4FE4-85A8-B3AA2A545628}" type="pres">
      <dgm:prSet presAssocID="{0A525FBD-9B12-4673-8543-88666D3D66E2}" presName="parTx" presStyleLbl="revTx" presStyleIdx="1" presStyleCnt="3">
        <dgm:presLayoutVars>
          <dgm:chMax val="0"/>
          <dgm:chPref val="0"/>
        </dgm:presLayoutVars>
      </dgm:prSet>
      <dgm:spPr/>
    </dgm:pt>
    <dgm:pt modelId="{436A49E8-34B3-46D0-B049-460BAC20BBA7}" type="pres">
      <dgm:prSet presAssocID="{9B18FB8F-E235-4054-A538-914AE3081CD2}" presName="sibTrans" presStyleCnt="0"/>
      <dgm:spPr/>
    </dgm:pt>
    <dgm:pt modelId="{1C778A15-1ABB-4831-A051-871B96259DCF}" type="pres">
      <dgm:prSet presAssocID="{EFAEDCF7-9DBB-4D99-9232-147AEDF3F7B3}" presName="compNode" presStyleCnt="0"/>
      <dgm:spPr/>
    </dgm:pt>
    <dgm:pt modelId="{978650E1-866B-4D85-8A2E-8D4F562D6D72}" type="pres">
      <dgm:prSet presAssocID="{EFAEDCF7-9DBB-4D99-9232-147AEDF3F7B3}" presName="bgRect" presStyleLbl="bgShp" presStyleIdx="2" presStyleCnt="3"/>
      <dgm:spPr/>
    </dgm:pt>
    <dgm:pt modelId="{5F6B0D93-C9CB-4385-8BDA-14787A8655D3}" type="pres">
      <dgm:prSet presAssocID="{EFAEDCF7-9DBB-4D99-9232-147AEDF3F7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ting"/>
        </a:ext>
      </dgm:extLst>
    </dgm:pt>
    <dgm:pt modelId="{3C494E6D-1F4F-4534-B208-771809469464}" type="pres">
      <dgm:prSet presAssocID="{EFAEDCF7-9DBB-4D99-9232-147AEDF3F7B3}" presName="spaceRect" presStyleCnt="0"/>
      <dgm:spPr/>
    </dgm:pt>
    <dgm:pt modelId="{AD8103B3-FF7B-4B19-B559-7FAF8698952F}" type="pres">
      <dgm:prSet presAssocID="{EFAEDCF7-9DBB-4D99-9232-147AEDF3F7B3}" presName="parTx" presStyleLbl="revTx" presStyleIdx="2" presStyleCnt="3">
        <dgm:presLayoutVars>
          <dgm:chMax val="0"/>
          <dgm:chPref val="0"/>
        </dgm:presLayoutVars>
      </dgm:prSet>
      <dgm:spPr/>
    </dgm:pt>
  </dgm:ptLst>
  <dgm:cxnLst>
    <dgm:cxn modelId="{A1293101-BA77-40FF-A934-127C4A1EA869}" srcId="{44986F19-7237-478B-814B-374D8B2F3F2B}" destId="{0A525FBD-9B12-4673-8543-88666D3D66E2}" srcOrd="1" destOrd="0" parTransId="{EE09B3E7-3AFE-43C5-ABAF-C2A7B102F98F}" sibTransId="{9B18FB8F-E235-4054-A538-914AE3081CD2}"/>
    <dgm:cxn modelId="{1C45550F-990C-45A9-82E0-BFB2AC98AB5F}" type="presOf" srcId="{EFAEDCF7-9DBB-4D99-9232-147AEDF3F7B3}" destId="{AD8103B3-FF7B-4B19-B559-7FAF8698952F}" srcOrd="0" destOrd="0" presId="urn:microsoft.com/office/officeart/2018/2/layout/IconVerticalSolidList"/>
    <dgm:cxn modelId="{1B618C5F-3E79-4D41-980E-0C2C26018AA7}" type="presOf" srcId="{0A525FBD-9B12-4673-8543-88666D3D66E2}" destId="{6489BB84-FF33-4FE4-85A8-B3AA2A545628}" srcOrd="0" destOrd="0" presId="urn:microsoft.com/office/officeart/2018/2/layout/IconVerticalSolidList"/>
    <dgm:cxn modelId="{2714EB47-FCED-4B96-ACB5-81CAC8E7C5B5}" srcId="{44986F19-7237-478B-814B-374D8B2F3F2B}" destId="{EFAEDCF7-9DBB-4D99-9232-147AEDF3F7B3}" srcOrd="2" destOrd="0" parTransId="{B948B268-84FD-467B-B411-800E51858AA9}" sibTransId="{18FE43BD-2B47-4D09-A1DD-559F4953AC5B}"/>
    <dgm:cxn modelId="{F7BB2F4C-ACB7-4220-8B03-2C3CB4072961}" srcId="{44986F19-7237-478B-814B-374D8B2F3F2B}" destId="{D93FE088-8DB8-4D43-B2F7-AF2AFBBEE440}" srcOrd="0" destOrd="0" parTransId="{1D8EE156-8AAA-4DE8-A915-6E3E1E8FC39E}" sibTransId="{689A7A54-D368-4D66-ACDB-BEA12B5CE7CA}"/>
    <dgm:cxn modelId="{3DFC0C8D-4E64-4A90-93D5-6D822671D4D6}" type="presOf" srcId="{44986F19-7237-478B-814B-374D8B2F3F2B}" destId="{8C2A43B4-113F-4F20-9F50-44DAA3502C22}" srcOrd="0" destOrd="0" presId="urn:microsoft.com/office/officeart/2018/2/layout/IconVerticalSolidList"/>
    <dgm:cxn modelId="{68BCBCB2-4919-43C8-A114-03EC2FC842F2}" type="presOf" srcId="{D93FE088-8DB8-4D43-B2F7-AF2AFBBEE440}" destId="{1F8E9822-A63B-436B-86B0-930553C6BBFB}" srcOrd="0" destOrd="0" presId="urn:microsoft.com/office/officeart/2018/2/layout/IconVerticalSolidList"/>
    <dgm:cxn modelId="{21F5FA16-C095-4C81-9E0C-42D3DFED1F53}" type="presParOf" srcId="{8C2A43B4-113F-4F20-9F50-44DAA3502C22}" destId="{225FE318-95ED-4873-9243-475D4CAA5601}" srcOrd="0" destOrd="0" presId="urn:microsoft.com/office/officeart/2018/2/layout/IconVerticalSolidList"/>
    <dgm:cxn modelId="{BB19C7ED-4C60-4504-AB48-4BA52562ED2F}" type="presParOf" srcId="{225FE318-95ED-4873-9243-475D4CAA5601}" destId="{09351355-3FC5-4674-BB92-8E159301B883}" srcOrd="0" destOrd="0" presId="urn:microsoft.com/office/officeart/2018/2/layout/IconVerticalSolidList"/>
    <dgm:cxn modelId="{5F41F5DA-E8BE-4030-BA2C-E36DCA91E647}" type="presParOf" srcId="{225FE318-95ED-4873-9243-475D4CAA5601}" destId="{0475E66C-FF6C-4AFA-9C54-681A02705AC1}" srcOrd="1" destOrd="0" presId="urn:microsoft.com/office/officeart/2018/2/layout/IconVerticalSolidList"/>
    <dgm:cxn modelId="{A0E3AB00-89FD-4C9D-B79B-09C695DE1DEA}" type="presParOf" srcId="{225FE318-95ED-4873-9243-475D4CAA5601}" destId="{4036DB61-7196-4F8E-9298-8CACF1DDF63C}" srcOrd="2" destOrd="0" presId="urn:microsoft.com/office/officeart/2018/2/layout/IconVerticalSolidList"/>
    <dgm:cxn modelId="{F5F240B1-4871-4327-B1EE-22A13EA93FF8}" type="presParOf" srcId="{225FE318-95ED-4873-9243-475D4CAA5601}" destId="{1F8E9822-A63B-436B-86B0-930553C6BBFB}" srcOrd="3" destOrd="0" presId="urn:microsoft.com/office/officeart/2018/2/layout/IconVerticalSolidList"/>
    <dgm:cxn modelId="{2020F959-3CBA-468F-9653-DC7AE4BCD4B7}" type="presParOf" srcId="{8C2A43B4-113F-4F20-9F50-44DAA3502C22}" destId="{75DAF4C9-4AAF-4A2D-9BDE-37DEBC63B1F8}" srcOrd="1" destOrd="0" presId="urn:microsoft.com/office/officeart/2018/2/layout/IconVerticalSolidList"/>
    <dgm:cxn modelId="{55AF4B1F-5411-4F68-9935-387984624A94}" type="presParOf" srcId="{8C2A43B4-113F-4F20-9F50-44DAA3502C22}" destId="{12259D56-AAA8-4EA4-94EC-AFCC4CD734C7}" srcOrd="2" destOrd="0" presId="urn:microsoft.com/office/officeart/2018/2/layout/IconVerticalSolidList"/>
    <dgm:cxn modelId="{D13ECABF-CB37-46B3-92B5-870C49D31549}" type="presParOf" srcId="{12259D56-AAA8-4EA4-94EC-AFCC4CD734C7}" destId="{BC83ADF8-5267-4436-AA74-F7A656B58CC3}" srcOrd="0" destOrd="0" presId="urn:microsoft.com/office/officeart/2018/2/layout/IconVerticalSolidList"/>
    <dgm:cxn modelId="{759E84DA-47DE-41B4-8476-AE32383AA0D6}" type="presParOf" srcId="{12259D56-AAA8-4EA4-94EC-AFCC4CD734C7}" destId="{B8217F7A-49CA-401F-87B0-041BD836918C}" srcOrd="1" destOrd="0" presId="urn:microsoft.com/office/officeart/2018/2/layout/IconVerticalSolidList"/>
    <dgm:cxn modelId="{52B233EB-A64B-464B-A7DA-2AE10DC48EFB}" type="presParOf" srcId="{12259D56-AAA8-4EA4-94EC-AFCC4CD734C7}" destId="{630C71FE-4B00-48A2-814D-83E3ADC17DF6}" srcOrd="2" destOrd="0" presId="urn:microsoft.com/office/officeart/2018/2/layout/IconVerticalSolidList"/>
    <dgm:cxn modelId="{7462A721-9EA0-4DD8-B077-3D436131F56B}" type="presParOf" srcId="{12259D56-AAA8-4EA4-94EC-AFCC4CD734C7}" destId="{6489BB84-FF33-4FE4-85A8-B3AA2A545628}" srcOrd="3" destOrd="0" presId="urn:microsoft.com/office/officeart/2018/2/layout/IconVerticalSolidList"/>
    <dgm:cxn modelId="{6460C6CE-E7CC-4886-99A6-38B2A830AD28}" type="presParOf" srcId="{8C2A43B4-113F-4F20-9F50-44DAA3502C22}" destId="{436A49E8-34B3-46D0-B049-460BAC20BBA7}" srcOrd="3" destOrd="0" presId="urn:microsoft.com/office/officeart/2018/2/layout/IconVerticalSolidList"/>
    <dgm:cxn modelId="{4FA3A465-385D-4B50-88BA-E93058C959E0}" type="presParOf" srcId="{8C2A43B4-113F-4F20-9F50-44DAA3502C22}" destId="{1C778A15-1ABB-4831-A051-871B96259DCF}" srcOrd="4" destOrd="0" presId="urn:microsoft.com/office/officeart/2018/2/layout/IconVerticalSolidList"/>
    <dgm:cxn modelId="{F28F284A-503E-41B0-9E4C-6B653F8018AA}" type="presParOf" srcId="{1C778A15-1ABB-4831-A051-871B96259DCF}" destId="{978650E1-866B-4D85-8A2E-8D4F562D6D72}" srcOrd="0" destOrd="0" presId="urn:microsoft.com/office/officeart/2018/2/layout/IconVerticalSolidList"/>
    <dgm:cxn modelId="{120AEE8C-59D1-4352-BC75-7A40532AFAD8}" type="presParOf" srcId="{1C778A15-1ABB-4831-A051-871B96259DCF}" destId="{5F6B0D93-C9CB-4385-8BDA-14787A8655D3}" srcOrd="1" destOrd="0" presId="urn:microsoft.com/office/officeart/2018/2/layout/IconVerticalSolidList"/>
    <dgm:cxn modelId="{30420084-CEB1-4679-BE73-7D5296BA1D0E}" type="presParOf" srcId="{1C778A15-1ABB-4831-A051-871B96259DCF}" destId="{3C494E6D-1F4F-4534-B208-771809469464}" srcOrd="2" destOrd="0" presId="urn:microsoft.com/office/officeart/2018/2/layout/IconVerticalSolidList"/>
    <dgm:cxn modelId="{20A4EF11-BF80-4080-91DC-A692B004E252}" type="presParOf" srcId="{1C778A15-1ABB-4831-A051-871B96259DCF}" destId="{AD8103B3-FF7B-4B19-B559-7FAF8698952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51355-3FC5-4674-BB92-8E159301B883}">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75E66C-FF6C-4AFA-9C54-681A02705AC1}">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E9822-A63B-436B-86B0-930553C6BBFB}">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Animal related data- Animal, species, enclosure, feedings</a:t>
          </a:r>
        </a:p>
      </dsp:txBody>
      <dsp:txXfrm>
        <a:off x="1844034" y="682"/>
        <a:ext cx="4401230" cy="1596566"/>
      </dsp:txXfrm>
    </dsp:sp>
    <dsp:sp modelId="{BC83ADF8-5267-4436-AA74-F7A656B58CC3}">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217F7A-49CA-401F-87B0-041BD836918C}">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89BB84-FF33-4FE4-85A8-B3AA2A545628}">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Employee related data- departments, salary, employee</a:t>
          </a:r>
        </a:p>
      </dsp:txBody>
      <dsp:txXfrm>
        <a:off x="1844034" y="1996390"/>
        <a:ext cx="4401230" cy="1596566"/>
      </dsp:txXfrm>
    </dsp:sp>
    <dsp:sp modelId="{978650E1-866B-4D85-8A2E-8D4F562D6D72}">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6B0D93-C9CB-4385-8BDA-14787A8655D3}">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103B3-FF7B-4B19-B559-7FAF8698952F}">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90000"/>
            </a:lnSpc>
            <a:spcBef>
              <a:spcPct val="0"/>
            </a:spcBef>
            <a:spcAft>
              <a:spcPct val="35000"/>
            </a:spcAft>
            <a:buNone/>
          </a:pPr>
          <a:r>
            <a:rPr lang="en-US" sz="2500" kern="1200"/>
            <a:t>Others-Sponsors, visitors.</a:t>
          </a:r>
        </a:p>
      </dsp:txBody>
      <dsp:txXfrm>
        <a:off x="1844034" y="3992098"/>
        <a:ext cx="4401230" cy="15965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056FF-4EEA-4D77-AF83-E037F6F92F74}"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11BE34-BDAD-463A-B01B-532B407ABB0D}" type="slidenum">
              <a:rPr lang="en-US" smtClean="0"/>
              <a:t>‹#›</a:t>
            </a:fld>
            <a:endParaRPr lang="en-US"/>
          </a:p>
        </p:txBody>
      </p:sp>
    </p:spTree>
    <p:extLst>
      <p:ext uri="{BB962C8B-B14F-4D97-AF65-F5344CB8AC3E}">
        <p14:creationId xmlns:p14="http://schemas.microsoft.com/office/powerpoint/2010/main" val="327024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11BE34-BDAD-463A-B01B-532B407ABB0D}" type="slidenum">
              <a:rPr lang="en-US" smtClean="0"/>
              <a:t>3</a:t>
            </a:fld>
            <a:endParaRPr lang="en-US"/>
          </a:p>
        </p:txBody>
      </p:sp>
    </p:spTree>
    <p:extLst>
      <p:ext uri="{BB962C8B-B14F-4D97-AF65-F5344CB8AC3E}">
        <p14:creationId xmlns:p14="http://schemas.microsoft.com/office/powerpoint/2010/main" val="367215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Database does not just contain data, but also contains definition of the structure of data, that can be considered ‘Meta data’; It includes many related info : table column definition, index and key info, constraints, </a:t>
            </a:r>
            <a:r>
              <a:rPr lang="en-US" dirty="0" err="1"/>
              <a:t>etc</a:t>
            </a:r>
            <a:r>
              <a:rPr lang="en-US" dirty="0"/>
              <a:t> </a:t>
            </a:r>
          </a:p>
        </p:txBody>
      </p:sp>
      <p:sp>
        <p:nvSpPr>
          <p:cNvPr id="4" name="Slide Number Placeholder 3"/>
          <p:cNvSpPr>
            <a:spLocks noGrp="1"/>
          </p:cNvSpPr>
          <p:nvPr>
            <p:ph type="sldNum" sz="quarter" idx="5"/>
          </p:nvPr>
        </p:nvSpPr>
        <p:spPr/>
        <p:txBody>
          <a:bodyPr/>
          <a:lstStyle/>
          <a:p>
            <a:fld id="{7E11BE34-BDAD-463A-B01B-532B407ABB0D}" type="slidenum">
              <a:rPr lang="en-US" smtClean="0"/>
              <a:t>4</a:t>
            </a:fld>
            <a:endParaRPr lang="en-US"/>
          </a:p>
        </p:txBody>
      </p:sp>
    </p:spTree>
    <p:extLst>
      <p:ext uri="{BB962C8B-B14F-4D97-AF65-F5344CB8AC3E}">
        <p14:creationId xmlns:p14="http://schemas.microsoft.com/office/powerpoint/2010/main" val="1756641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 data dictionary provides a detailed description of the data elements used in a database. Here's a simplified data dictionary for the Zoo database:</a:t>
            </a:r>
          </a:p>
          <a:p>
            <a:r>
              <a:rPr lang="en-US" b="0" i="0" dirty="0">
                <a:solidFill>
                  <a:srgbClr val="374151"/>
                </a:solidFill>
                <a:effectLst/>
                <a:latin typeface="Söhne"/>
              </a:rPr>
              <a:t>Explain the table</a:t>
            </a:r>
            <a:endParaRPr lang="en-US" dirty="0"/>
          </a:p>
        </p:txBody>
      </p:sp>
      <p:sp>
        <p:nvSpPr>
          <p:cNvPr id="4" name="Slide Number Placeholder 3"/>
          <p:cNvSpPr>
            <a:spLocks noGrp="1"/>
          </p:cNvSpPr>
          <p:nvPr>
            <p:ph type="sldNum" sz="quarter" idx="5"/>
          </p:nvPr>
        </p:nvSpPr>
        <p:spPr/>
        <p:txBody>
          <a:bodyPr/>
          <a:lstStyle/>
          <a:p>
            <a:fld id="{7E11BE34-BDAD-463A-B01B-532B407ABB0D}" type="slidenum">
              <a:rPr lang="en-US" smtClean="0"/>
              <a:t>5</a:t>
            </a:fld>
            <a:endParaRPr lang="en-US"/>
          </a:p>
        </p:txBody>
      </p:sp>
    </p:spTree>
    <p:extLst>
      <p:ext uri="{BB962C8B-B14F-4D97-AF65-F5344CB8AC3E}">
        <p14:creationId xmlns:p14="http://schemas.microsoft.com/office/powerpoint/2010/main" val="2166524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normalization, or simply normalization, is the process of restructuring a relational database in accordance with a series of </a:t>
            </a:r>
            <a:r>
              <a:rPr lang="en-US" dirty="0" err="1"/>
              <a:t>socalled</a:t>
            </a:r>
            <a:r>
              <a:rPr lang="en-US" dirty="0"/>
              <a:t> normal forms in order to reduce data redundancy and improve data integrity. </a:t>
            </a:r>
          </a:p>
          <a:p>
            <a:r>
              <a:rPr lang="en-US" dirty="0"/>
              <a:t>Normalization entails organizing the columns (attributes) and tables (relations) of a database to ensure that their dependencies are properly enforced by database integrity constraints</a:t>
            </a:r>
          </a:p>
        </p:txBody>
      </p:sp>
      <p:sp>
        <p:nvSpPr>
          <p:cNvPr id="4" name="Slide Number Placeholder 3"/>
          <p:cNvSpPr>
            <a:spLocks noGrp="1"/>
          </p:cNvSpPr>
          <p:nvPr>
            <p:ph type="sldNum" sz="quarter" idx="5"/>
          </p:nvPr>
        </p:nvSpPr>
        <p:spPr/>
        <p:txBody>
          <a:bodyPr/>
          <a:lstStyle/>
          <a:p>
            <a:fld id="{7E11BE34-BDAD-463A-B01B-532B407ABB0D}" type="slidenum">
              <a:rPr lang="en-US" smtClean="0"/>
              <a:t>7</a:t>
            </a:fld>
            <a:endParaRPr lang="en-US"/>
          </a:p>
        </p:txBody>
      </p:sp>
    </p:spTree>
    <p:extLst>
      <p:ext uri="{BB962C8B-B14F-4D97-AF65-F5344CB8AC3E}">
        <p14:creationId xmlns:p14="http://schemas.microsoft.com/office/powerpoint/2010/main" val="3490243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 convert a relation (table) to the Second Normal Form (2NF), it's essential to eliminate partial dependencies. A partial dependency occurs when some attributes in a composite primary key depend on only a part (a subset) of the primary key rather than the entire key. In this step, you create new tables to address these partial dependencies. </a:t>
            </a:r>
          </a:p>
          <a:p>
            <a:r>
              <a:rPr lang="en-US" b="0" i="0" dirty="0">
                <a:solidFill>
                  <a:srgbClr val="374151"/>
                </a:solidFill>
                <a:effectLst/>
                <a:latin typeface="Söhne"/>
              </a:rPr>
              <a:t>we'll consider the relationship between the </a:t>
            </a:r>
            <a:r>
              <a:rPr lang="en-US" dirty="0"/>
              <a:t>DEPARTMENT</a:t>
            </a:r>
            <a:r>
              <a:rPr lang="en-US" b="0" i="0" dirty="0">
                <a:solidFill>
                  <a:srgbClr val="374151"/>
                </a:solidFill>
                <a:effectLst/>
                <a:latin typeface="Söhne"/>
              </a:rPr>
              <a:t> and </a:t>
            </a:r>
            <a:r>
              <a:rPr lang="en-US" dirty="0"/>
              <a:t>EMPLOYEE</a:t>
            </a:r>
            <a:r>
              <a:rPr lang="en-US" b="0" i="0" dirty="0">
                <a:solidFill>
                  <a:srgbClr val="374151"/>
                </a:solidFill>
                <a:effectLst/>
                <a:latin typeface="Söhne"/>
              </a:rPr>
              <a:t> tables. </a:t>
            </a:r>
          </a:p>
          <a:p>
            <a:r>
              <a:rPr lang="en-US" b="0" i="0" dirty="0">
                <a:solidFill>
                  <a:srgbClr val="374151"/>
                </a:solidFill>
                <a:effectLst/>
                <a:latin typeface="Söhne"/>
              </a:rPr>
              <a:t>Previously dept was included in emp table- by apply 3nf-&gt;a separate  table for dept was created</a:t>
            </a:r>
          </a:p>
          <a:p>
            <a:r>
              <a:rPr lang="en-US" b="0" i="0" dirty="0">
                <a:solidFill>
                  <a:srgbClr val="374151"/>
                </a:solidFill>
                <a:effectLst/>
                <a:latin typeface="Söhne"/>
              </a:rPr>
              <a:t> This decomposition eliminates partial dependencies, and the tables now adhere to the Second Normal Form (2NF).</a:t>
            </a:r>
            <a:endParaRPr lang="en-US" dirty="0"/>
          </a:p>
        </p:txBody>
      </p:sp>
      <p:sp>
        <p:nvSpPr>
          <p:cNvPr id="4" name="Slide Number Placeholder 3"/>
          <p:cNvSpPr>
            <a:spLocks noGrp="1"/>
          </p:cNvSpPr>
          <p:nvPr>
            <p:ph type="sldNum" sz="quarter" idx="5"/>
          </p:nvPr>
        </p:nvSpPr>
        <p:spPr/>
        <p:txBody>
          <a:bodyPr/>
          <a:lstStyle/>
          <a:p>
            <a:fld id="{7E11BE34-BDAD-463A-B01B-532B407ABB0D}" type="slidenum">
              <a:rPr lang="en-US" smtClean="0"/>
              <a:t>9</a:t>
            </a:fld>
            <a:endParaRPr lang="en-US"/>
          </a:p>
        </p:txBody>
      </p:sp>
    </p:spTree>
    <p:extLst>
      <p:ext uri="{BB962C8B-B14F-4D97-AF65-F5344CB8AC3E}">
        <p14:creationId xmlns:p14="http://schemas.microsoft.com/office/powerpoint/2010/main" val="2925064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To achieve Third Normal Form (3NF), we need to ensure that there are no transitive dependencies in the tables. Let's consider the relationship between the </a:t>
            </a:r>
            <a:r>
              <a:rPr lang="en-US" dirty="0"/>
              <a:t>EMPLOYEE</a:t>
            </a:r>
            <a:r>
              <a:rPr lang="en-US" b="0" i="0" dirty="0">
                <a:solidFill>
                  <a:srgbClr val="374151"/>
                </a:solidFill>
                <a:effectLst/>
                <a:latin typeface="Söhne"/>
              </a:rPr>
              <a:t>, </a:t>
            </a:r>
            <a:r>
              <a:rPr lang="en-US" dirty="0"/>
              <a:t>DEPARTMENT</a:t>
            </a:r>
            <a:r>
              <a:rPr lang="en-US" b="0" i="0" dirty="0">
                <a:solidFill>
                  <a:srgbClr val="374151"/>
                </a:solidFill>
                <a:effectLst/>
                <a:latin typeface="Söhne"/>
              </a:rPr>
              <a:t>, and </a:t>
            </a:r>
            <a:r>
              <a:rPr lang="en-US" dirty="0"/>
              <a:t>SALARY_HISTORY</a:t>
            </a:r>
            <a:r>
              <a:rPr lang="en-US" b="0" i="0" dirty="0">
                <a:solidFill>
                  <a:srgbClr val="374151"/>
                </a:solidFill>
                <a:effectLst/>
                <a:latin typeface="Söhne"/>
              </a:rPr>
              <a:t> tables, there is a transitive dependency here..</a:t>
            </a:r>
          </a:p>
          <a:p>
            <a:r>
              <a:rPr lang="en-US" b="0" i="0" dirty="0">
                <a:solidFill>
                  <a:srgbClr val="374151"/>
                </a:solidFill>
                <a:effectLst/>
                <a:latin typeface="Söhne"/>
              </a:rPr>
              <a:t>Which can be removed by applying 3nf: We can create separate </a:t>
            </a:r>
            <a:r>
              <a:rPr lang="en-US" b="0" i="0" dirty="0" err="1">
                <a:solidFill>
                  <a:srgbClr val="374151"/>
                </a:solidFill>
                <a:effectLst/>
                <a:latin typeface="Söhne"/>
              </a:rPr>
              <a:t>salary_history</a:t>
            </a:r>
            <a:r>
              <a:rPr lang="en-US" b="0" i="0" dirty="0">
                <a:solidFill>
                  <a:srgbClr val="374151"/>
                </a:solidFill>
                <a:effectLst/>
                <a:latin typeface="Söhne"/>
              </a:rPr>
              <a:t> table-Now, we can see that the </a:t>
            </a:r>
            <a:r>
              <a:rPr lang="en-US" dirty="0"/>
              <a:t>SALARY_HISTORY</a:t>
            </a:r>
            <a:r>
              <a:rPr lang="en-US" b="0" i="0" dirty="0">
                <a:solidFill>
                  <a:srgbClr val="374151"/>
                </a:solidFill>
                <a:effectLst/>
                <a:latin typeface="Söhne"/>
              </a:rPr>
              <a:t> table only depends on its primary key,  and is in Third Normal Form (3NF).</a:t>
            </a:r>
            <a:endParaRPr lang="en-US" dirty="0"/>
          </a:p>
        </p:txBody>
      </p:sp>
      <p:sp>
        <p:nvSpPr>
          <p:cNvPr id="4" name="Slide Number Placeholder 3"/>
          <p:cNvSpPr>
            <a:spLocks noGrp="1"/>
          </p:cNvSpPr>
          <p:nvPr>
            <p:ph type="sldNum" sz="quarter" idx="5"/>
          </p:nvPr>
        </p:nvSpPr>
        <p:spPr/>
        <p:txBody>
          <a:bodyPr/>
          <a:lstStyle/>
          <a:p>
            <a:fld id="{7E11BE34-BDAD-463A-B01B-532B407ABB0D}" type="slidenum">
              <a:rPr lang="en-US" smtClean="0"/>
              <a:t>10</a:t>
            </a:fld>
            <a:endParaRPr lang="en-US"/>
          </a:p>
        </p:txBody>
      </p:sp>
    </p:spTree>
    <p:extLst>
      <p:ext uri="{BB962C8B-B14F-4D97-AF65-F5344CB8AC3E}">
        <p14:creationId xmlns:p14="http://schemas.microsoft.com/office/powerpoint/2010/main" val="3425982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Entity-Relationship data model is the common technique used in database design. It captures the relationships between database tables and represent them in a graphical way. The relationships between two entities can be 1:1, 1:N, or M:N. And it is usually established through ‘foreign key’ constraint.</a:t>
            </a:r>
          </a:p>
        </p:txBody>
      </p:sp>
      <p:sp>
        <p:nvSpPr>
          <p:cNvPr id="4" name="Slide Number Placeholder 3"/>
          <p:cNvSpPr>
            <a:spLocks noGrp="1"/>
          </p:cNvSpPr>
          <p:nvPr>
            <p:ph type="sldNum" sz="quarter" idx="5"/>
          </p:nvPr>
        </p:nvSpPr>
        <p:spPr/>
        <p:txBody>
          <a:bodyPr/>
          <a:lstStyle/>
          <a:p>
            <a:fld id="{7E11BE34-BDAD-463A-B01B-532B407ABB0D}" type="slidenum">
              <a:rPr lang="en-US" smtClean="0"/>
              <a:t>11</a:t>
            </a:fld>
            <a:endParaRPr lang="en-US"/>
          </a:p>
        </p:txBody>
      </p:sp>
    </p:spTree>
    <p:extLst>
      <p:ext uri="{BB962C8B-B14F-4D97-AF65-F5344CB8AC3E}">
        <p14:creationId xmlns:p14="http://schemas.microsoft.com/office/powerpoint/2010/main" val="2874375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EA19B-56F5-793E-9864-5267E3A866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AC2F8A-2FFF-7362-C929-FA9C873D11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C6AD0E-EA6A-480D-5E26-2224AF7AF162}"/>
              </a:ext>
            </a:extLst>
          </p:cNvPr>
          <p:cNvSpPr>
            <a:spLocks noGrp="1"/>
          </p:cNvSpPr>
          <p:nvPr>
            <p:ph type="dt" sz="half" idx="10"/>
          </p:nvPr>
        </p:nvSpPr>
        <p:spPr/>
        <p:txBody>
          <a:bodyPr/>
          <a:lstStyle/>
          <a:p>
            <a:fld id="{21DC2F5D-E352-4DAB-A7D7-3640AE94F34A}" type="datetimeFigureOut">
              <a:rPr lang="en-US" smtClean="0"/>
              <a:t>12/11/2023</a:t>
            </a:fld>
            <a:endParaRPr lang="en-US"/>
          </a:p>
        </p:txBody>
      </p:sp>
      <p:sp>
        <p:nvSpPr>
          <p:cNvPr id="5" name="Footer Placeholder 4">
            <a:extLst>
              <a:ext uri="{FF2B5EF4-FFF2-40B4-BE49-F238E27FC236}">
                <a16:creationId xmlns:a16="http://schemas.microsoft.com/office/drawing/2014/main" id="{CA300646-295C-9FFD-4AB1-9E939DD064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1547-73A6-C23E-2AE8-2A31588D74FC}"/>
              </a:ext>
            </a:extLst>
          </p:cNvPr>
          <p:cNvSpPr>
            <a:spLocks noGrp="1"/>
          </p:cNvSpPr>
          <p:nvPr>
            <p:ph type="sldNum" sz="quarter" idx="12"/>
          </p:nvPr>
        </p:nvSpPr>
        <p:spPr/>
        <p:txBody>
          <a:bodyPr/>
          <a:lstStyle/>
          <a:p>
            <a:fld id="{C7B099F5-F651-4B13-9BCE-6EAC729AF162}" type="slidenum">
              <a:rPr lang="en-US" smtClean="0"/>
              <a:t>‹#›</a:t>
            </a:fld>
            <a:endParaRPr lang="en-US"/>
          </a:p>
        </p:txBody>
      </p:sp>
    </p:spTree>
    <p:extLst>
      <p:ext uri="{BB962C8B-B14F-4D97-AF65-F5344CB8AC3E}">
        <p14:creationId xmlns:p14="http://schemas.microsoft.com/office/powerpoint/2010/main" val="2063186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B85F0-FF6A-E0BE-357B-919D249ADF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A5BAF0-CE86-02B6-2734-F925117C4E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0864D-F0B9-CF21-B947-AAD1188266EA}"/>
              </a:ext>
            </a:extLst>
          </p:cNvPr>
          <p:cNvSpPr>
            <a:spLocks noGrp="1"/>
          </p:cNvSpPr>
          <p:nvPr>
            <p:ph type="dt" sz="half" idx="10"/>
          </p:nvPr>
        </p:nvSpPr>
        <p:spPr/>
        <p:txBody>
          <a:bodyPr/>
          <a:lstStyle/>
          <a:p>
            <a:fld id="{21DC2F5D-E352-4DAB-A7D7-3640AE94F34A}" type="datetimeFigureOut">
              <a:rPr lang="en-US" smtClean="0"/>
              <a:t>12/11/2023</a:t>
            </a:fld>
            <a:endParaRPr lang="en-US"/>
          </a:p>
        </p:txBody>
      </p:sp>
      <p:sp>
        <p:nvSpPr>
          <p:cNvPr id="5" name="Footer Placeholder 4">
            <a:extLst>
              <a:ext uri="{FF2B5EF4-FFF2-40B4-BE49-F238E27FC236}">
                <a16:creationId xmlns:a16="http://schemas.microsoft.com/office/drawing/2014/main" id="{6E171E40-6A3A-EB51-90CC-706B9FAD14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E6B07-6CE3-5F36-AF00-566CC9AE2808}"/>
              </a:ext>
            </a:extLst>
          </p:cNvPr>
          <p:cNvSpPr>
            <a:spLocks noGrp="1"/>
          </p:cNvSpPr>
          <p:nvPr>
            <p:ph type="sldNum" sz="quarter" idx="12"/>
          </p:nvPr>
        </p:nvSpPr>
        <p:spPr/>
        <p:txBody>
          <a:bodyPr/>
          <a:lstStyle/>
          <a:p>
            <a:fld id="{C7B099F5-F651-4B13-9BCE-6EAC729AF162}" type="slidenum">
              <a:rPr lang="en-US" smtClean="0"/>
              <a:t>‹#›</a:t>
            </a:fld>
            <a:endParaRPr lang="en-US"/>
          </a:p>
        </p:txBody>
      </p:sp>
    </p:spTree>
    <p:extLst>
      <p:ext uri="{BB962C8B-B14F-4D97-AF65-F5344CB8AC3E}">
        <p14:creationId xmlns:p14="http://schemas.microsoft.com/office/powerpoint/2010/main" val="793513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786926-12D4-5F73-2A21-DF50F1C2FB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AD0071-59B7-53FD-C499-42EF412CEC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510FC-B9F6-C705-A9B1-812835EFCFF5}"/>
              </a:ext>
            </a:extLst>
          </p:cNvPr>
          <p:cNvSpPr>
            <a:spLocks noGrp="1"/>
          </p:cNvSpPr>
          <p:nvPr>
            <p:ph type="dt" sz="half" idx="10"/>
          </p:nvPr>
        </p:nvSpPr>
        <p:spPr/>
        <p:txBody>
          <a:bodyPr/>
          <a:lstStyle/>
          <a:p>
            <a:fld id="{21DC2F5D-E352-4DAB-A7D7-3640AE94F34A}" type="datetimeFigureOut">
              <a:rPr lang="en-US" smtClean="0"/>
              <a:t>12/11/2023</a:t>
            </a:fld>
            <a:endParaRPr lang="en-US"/>
          </a:p>
        </p:txBody>
      </p:sp>
      <p:sp>
        <p:nvSpPr>
          <p:cNvPr id="5" name="Footer Placeholder 4">
            <a:extLst>
              <a:ext uri="{FF2B5EF4-FFF2-40B4-BE49-F238E27FC236}">
                <a16:creationId xmlns:a16="http://schemas.microsoft.com/office/drawing/2014/main" id="{340BF0B3-18F9-56A1-DE57-210DFE8FB4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A64BF-9346-C013-30E9-9F44F35F02BB}"/>
              </a:ext>
            </a:extLst>
          </p:cNvPr>
          <p:cNvSpPr>
            <a:spLocks noGrp="1"/>
          </p:cNvSpPr>
          <p:nvPr>
            <p:ph type="sldNum" sz="quarter" idx="12"/>
          </p:nvPr>
        </p:nvSpPr>
        <p:spPr/>
        <p:txBody>
          <a:bodyPr/>
          <a:lstStyle/>
          <a:p>
            <a:fld id="{C7B099F5-F651-4B13-9BCE-6EAC729AF162}" type="slidenum">
              <a:rPr lang="en-US" smtClean="0"/>
              <a:t>‹#›</a:t>
            </a:fld>
            <a:endParaRPr lang="en-US"/>
          </a:p>
        </p:txBody>
      </p:sp>
    </p:spTree>
    <p:extLst>
      <p:ext uri="{BB962C8B-B14F-4D97-AF65-F5344CB8AC3E}">
        <p14:creationId xmlns:p14="http://schemas.microsoft.com/office/powerpoint/2010/main" val="2960197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3072F-9E45-A6FE-3E0E-81189B340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C5021B-61AE-C0CC-F113-F23A79A52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E184FD-9CDD-818D-3FBB-73509DBC2D64}"/>
              </a:ext>
            </a:extLst>
          </p:cNvPr>
          <p:cNvSpPr>
            <a:spLocks noGrp="1"/>
          </p:cNvSpPr>
          <p:nvPr>
            <p:ph type="dt" sz="half" idx="10"/>
          </p:nvPr>
        </p:nvSpPr>
        <p:spPr/>
        <p:txBody>
          <a:bodyPr/>
          <a:lstStyle/>
          <a:p>
            <a:fld id="{21DC2F5D-E352-4DAB-A7D7-3640AE94F34A}" type="datetimeFigureOut">
              <a:rPr lang="en-US" smtClean="0"/>
              <a:t>12/11/2023</a:t>
            </a:fld>
            <a:endParaRPr lang="en-US"/>
          </a:p>
        </p:txBody>
      </p:sp>
      <p:sp>
        <p:nvSpPr>
          <p:cNvPr id="5" name="Footer Placeholder 4">
            <a:extLst>
              <a:ext uri="{FF2B5EF4-FFF2-40B4-BE49-F238E27FC236}">
                <a16:creationId xmlns:a16="http://schemas.microsoft.com/office/drawing/2014/main" id="{6ECB77A3-AF72-C9BC-71E2-4391BBBB1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EDE41E-72D3-2FF4-FA63-96D39365702C}"/>
              </a:ext>
            </a:extLst>
          </p:cNvPr>
          <p:cNvSpPr>
            <a:spLocks noGrp="1"/>
          </p:cNvSpPr>
          <p:nvPr>
            <p:ph type="sldNum" sz="quarter" idx="12"/>
          </p:nvPr>
        </p:nvSpPr>
        <p:spPr/>
        <p:txBody>
          <a:bodyPr/>
          <a:lstStyle/>
          <a:p>
            <a:fld id="{C7B099F5-F651-4B13-9BCE-6EAC729AF162}" type="slidenum">
              <a:rPr lang="en-US" smtClean="0"/>
              <a:t>‹#›</a:t>
            </a:fld>
            <a:endParaRPr lang="en-US"/>
          </a:p>
        </p:txBody>
      </p:sp>
    </p:spTree>
    <p:extLst>
      <p:ext uri="{BB962C8B-B14F-4D97-AF65-F5344CB8AC3E}">
        <p14:creationId xmlns:p14="http://schemas.microsoft.com/office/powerpoint/2010/main" val="1894698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C61E4-0E81-AC91-5813-3178B77BE2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A9F315-3282-DA1B-8AA1-FF56E07BA0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F10449-CE46-4C3A-2541-6D5F271DA4CF}"/>
              </a:ext>
            </a:extLst>
          </p:cNvPr>
          <p:cNvSpPr>
            <a:spLocks noGrp="1"/>
          </p:cNvSpPr>
          <p:nvPr>
            <p:ph type="dt" sz="half" idx="10"/>
          </p:nvPr>
        </p:nvSpPr>
        <p:spPr/>
        <p:txBody>
          <a:bodyPr/>
          <a:lstStyle/>
          <a:p>
            <a:fld id="{21DC2F5D-E352-4DAB-A7D7-3640AE94F34A}" type="datetimeFigureOut">
              <a:rPr lang="en-US" smtClean="0"/>
              <a:t>12/11/2023</a:t>
            </a:fld>
            <a:endParaRPr lang="en-US"/>
          </a:p>
        </p:txBody>
      </p:sp>
      <p:sp>
        <p:nvSpPr>
          <p:cNvPr id="5" name="Footer Placeholder 4">
            <a:extLst>
              <a:ext uri="{FF2B5EF4-FFF2-40B4-BE49-F238E27FC236}">
                <a16:creationId xmlns:a16="http://schemas.microsoft.com/office/drawing/2014/main" id="{CBC36170-1E7A-181E-C983-562EEC7D7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C6821-DDE3-8504-C01C-594D12F21DE5}"/>
              </a:ext>
            </a:extLst>
          </p:cNvPr>
          <p:cNvSpPr>
            <a:spLocks noGrp="1"/>
          </p:cNvSpPr>
          <p:nvPr>
            <p:ph type="sldNum" sz="quarter" idx="12"/>
          </p:nvPr>
        </p:nvSpPr>
        <p:spPr/>
        <p:txBody>
          <a:bodyPr/>
          <a:lstStyle/>
          <a:p>
            <a:fld id="{C7B099F5-F651-4B13-9BCE-6EAC729AF162}" type="slidenum">
              <a:rPr lang="en-US" smtClean="0"/>
              <a:t>‹#›</a:t>
            </a:fld>
            <a:endParaRPr lang="en-US"/>
          </a:p>
        </p:txBody>
      </p:sp>
    </p:spTree>
    <p:extLst>
      <p:ext uri="{BB962C8B-B14F-4D97-AF65-F5344CB8AC3E}">
        <p14:creationId xmlns:p14="http://schemas.microsoft.com/office/powerpoint/2010/main" val="680281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26B72-37C6-0288-2F14-B142B197B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9F3854-0281-F665-5407-45F46D2971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170878-F6E0-DF18-90C3-F44EE2804D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E0F1C6-8AA2-4BFF-818E-F28A600DDA9A}"/>
              </a:ext>
            </a:extLst>
          </p:cNvPr>
          <p:cNvSpPr>
            <a:spLocks noGrp="1"/>
          </p:cNvSpPr>
          <p:nvPr>
            <p:ph type="dt" sz="half" idx="10"/>
          </p:nvPr>
        </p:nvSpPr>
        <p:spPr/>
        <p:txBody>
          <a:bodyPr/>
          <a:lstStyle/>
          <a:p>
            <a:fld id="{21DC2F5D-E352-4DAB-A7D7-3640AE94F34A}" type="datetimeFigureOut">
              <a:rPr lang="en-US" smtClean="0"/>
              <a:t>12/11/2023</a:t>
            </a:fld>
            <a:endParaRPr lang="en-US"/>
          </a:p>
        </p:txBody>
      </p:sp>
      <p:sp>
        <p:nvSpPr>
          <p:cNvPr id="6" name="Footer Placeholder 5">
            <a:extLst>
              <a:ext uri="{FF2B5EF4-FFF2-40B4-BE49-F238E27FC236}">
                <a16:creationId xmlns:a16="http://schemas.microsoft.com/office/drawing/2014/main" id="{1B7F5AF4-1AF4-52F4-800C-779493379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830836-5BF0-17AF-891E-FA70FCDE215D}"/>
              </a:ext>
            </a:extLst>
          </p:cNvPr>
          <p:cNvSpPr>
            <a:spLocks noGrp="1"/>
          </p:cNvSpPr>
          <p:nvPr>
            <p:ph type="sldNum" sz="quarter" idx="12"/>
          </p:nvPr>
        </p:nvSpPr>
        <p:spPr/>
        <p:txBody>
          <a:bodyPr/>
          <a:lstStyle/>
          <a:p>
            <a:fld id="{C7B099F5-F651-4B13-9BCE-6EAC729AF162}" type="slidenum">
              <a:rPr lang="en-US" smtClean="0"/>
              <a:t>‹#›</a:t>
            </a:fld>
            <a:endParaRPr lang="en-US"/>
          </a:p>
        </p:txBody>
      </p:sp>
    </p:spTree>
    <p:extLst>
      <p:ext uri="{BB962C8B-B14F-4D97-AF65-F5344CB8AC3E}">
        <p14:creationId xmlns:p14="http://schemas.microsoft.com/office/powerpoint/2010/main" val="2028848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B9F3F-98BB-5175-998C-018053CDD9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2A5E2E-918A-25A9-6DCD-CFA056724A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82BEB5-6330-FE7F-1F8F-221B4F5FE1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9178F5-0FE5-2F5F-974B-F40FC45337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312A9F-8700-0B5B-253A-8BB8E4DDA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DDBE76-69FD-C8DC-9DF0-08B36C22E3DA}"/>
              </a:ext>
            </a:extLst>
          </p:cNvPr>
          <p:cNvSpPr>
            <a:spLocks noGrp="1"/>
          </p:cNvSpPr>
          <p:nvPr>
            <p:ph type="dt" sz="half" idx="10"/>
          </p:nvPr>
        </p:nvSpPr>
        <p:spPr/>
        <p:txBody>
          <a:bodyPr/>
          <a:lstStyle/>
          <a:p>
            <a:fld id="{21DC2F5D-E352-4DAB-A7D7-3640AE94F34A}" type="datetimeFigureOut">
              <a:rPr lang="en-US" smtClean="0"/>
              <a:t>12/11/2023</a:t>
            </a:fld>
            <a:endParaRPr lang="en-US"/>
          </a:p>
        </p:txBody>
      </p:sp>
      <p:sp>
        <p:nvSpPr>
          <p:cNvPr id="8" name="Footer Placeholder 7">
            <a:extLst>
              <a:ext uri="{FF2B5EF4-FFF2-40B4-BE49-F238E27FC236}">
                <a16:creationId xmlns:a16="http://schemas.microsoft.com/office/drawing/2014/main" id="{D7FD9453-F945-0E27-79FF-BA0E3A8128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508C14-E41B-AFA7-267E-824D705D36CE}"/>
              </a:ext>
            </a:extLst>
          </p:cNvPr>
          <p:cNvSpPr>
            <a:spLocks noGrp="1"/>
          </p:cNvSpPr>
          <p:nvPr>
            <p:ph type="sldNum" sz="quarter" idx="12"/>
          </p:nvPr>
        </p:nvSpPr>
        <p:spPr/>
        <p:txBody>
          <a:bodyPr/>
          <a:lstStyle/>
          <a:p>
            <a:fld id="{C7B099F5-F651-4B13-9BCE-6EAC729AF162}" type="slidenum">
              <a:rPr lang="en-US" smtClean="0"/>
              <a:t>‹#›</a:t>
            </a:fld>
            <a:endParaRPr lang="en-US"/>
          </a:p>
        </p:txBody>
      </p:sp>
    </p:spTree>
    <p:extLst>
      <p:ext uri="{BB962C8B-B14F-4D97-AF65-F5344CB8AC3E}">
        <p14:creationId xmlns:p14="http://schemas.microsoft.com/office/powerpoint/2010/main" val="3155307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17783-2A7A-D0A1-0D4B-358B86FDE7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33D487-925B-0801-730D-C5DEBA986842}"/>
              </a:ext>
            </a:extLst>
          </p:cNvPr>
          <p:cNvSpPr>
            <a:spLocks noGrp="1"/>
          </p:cNvSpPr>
          <p:nvPr>
            <p:ph type="dt" sz="half" idx="10"/>
          </p:nvPr>
        </p:nvSpPr>
        <p:spPr/>
        <p:txBody>
          <a:bodyPr/>
          <a:lstStyle/>
          <a:p>
            <a:fld id="{21DC2F5D-E352-4DAB-A7D7-3640AE94F34A}" type="datetimeFigureOut">
              <a:rPr lang="en-US" smtClean="0"/>
              <a:t>12/11/2023</a:t>
            </a:fld>
            <a:endParaRPr lang="en-US"/>
          </a:p>
        </p:txBody>
      </p:sp>
      <p:sp>
        <p:nvSpPr>
          <p:cNvPr id="4" name="Footer Placeholder 3">
            <a:extLst>
              <a:ext uri="{FF2B5EF4-FFF2-40B4-BE49-F238E27FC236}">
                <a16:creationId xmlns:a16="http://schemas.microsoft.com/office/drawing/2014/main" id="{62DBDCDD-3F3C-E94F-AB2D-E5756ECA15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C41416-9E25-A946-A39C-5471E4941E11}"/>
              </a:ext>
            </a:extLst>
          </p:cNvPr>
          <p:cNvSpPr>
            <a:spLocks noGrp="1"/>
          </p:cNvSpPr>
          <p:nvPr>
            <p:ph type="sldNum" sz="quarter" idx="12"/>
          </p:nvPr>
        </p:nvSpPr>
        <p:spPr/>
        <p:txBody>
          <a:bodyPr/>
          <a:lstStyle/>
          <a:p>
            <a:fld id="{C7B099F5-F651-4B13-9BCE-6EAC729AF162}" type="slidenum">
              <a:rPr lang="en-US" smtClean="0"/>
              <a:t>‹#›</a:t>
            </a:fld>
            <a:endParaRPr lang="en-US"/>
          </a:p>
        </p:txBody>
      </p:sp>
    </p:spTree>
    <p:extLst>
      <p:ext uri="{BB962C8B-B14F-4D97-AF65-F5344CB8AC3E}">
        <p14:creationId xmlns:p14="http://schemas.microsoft.com/office/powerpoint/2010/main" val="133694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79ACDE-A1E9-FA89-C114-9F264C109436}"/>
              </a:ext>
            </a:extLst>
          </p:cNvPr>
          <p:cNvSpPr>
            <a:spLocks noGrp="1"/>
          </p:cNvSpPr>
          <p:nvPr>
            <p:ph type="dt" sz="half" idx="10"/>
          </p:nvPr>
        </p:nvSpPr>
        <p:spPr/>
        <p:txBody>
          <a:bodyPr/>
          <a:lstStyle/>
          <a:p>
            <a:fld id="{21DC2F5D-E352-4DAB-A7D7-3640AE94F34A}" type="datetimeFigureOut">
              <a:rPr lang="en-US" smtClean="0"/>
              <a:t>12/11/2023</a:t>
            </a:fld>
            <a:endParaRPr lang="en-US"/>
          </a:p>
        </p:txBody>
      </p:sp>
      <p:sp>
        <p:nvSpPr>
          <p:cNvPr id="3" name="Footer Placeholder 2">
            <a:extLst>
              <a:ext uri="{FF2B5EF4-FFF2-40B4-BE49-F238E27FC236}">
                <a16:creationId xmlns:a16="http://schemas.microsoft.com/office/drawing/2014/main" id="{79CE6B52-5336-8D63-3F10-B9721C23E7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D80DCC-3E7A-3753-B86F-CFBD789EC892}"/>
              </a:ext>
            </a:extLst>
          </p:cNvPr>
          <p:cNvSpPr>
            <a:spLocks noGrp="1"/>
          </p:cNvSpPr>
          <p:nvPr>
            <p:ph type="sldNum" sz="quarter" idx="12"/>
          </p:nvPr>
        </p:nvSpPr>
        <p:spPr/>
        <p:txBody>
          <a:bodyPr/>
          <a:lstStyle/>
          <a:p>
            <a:fld id="{C7B099F5-F651-4B13-9BCE-6EAC729AF162}" type="slidenum">
              <a:rPr lang="en-US" smtClean="0"/>
              <a:t>‹#›</a:t>
            </a:fld>
            <a:endParaRPr lang="en-US"/>
          </a:p>
        </p:txBody>
      </p:sp>
    </p:spTree>
    <p:extLst>
      <p:ext uri="{BB962C8B-B14F-4D97-AF65-F5344CB8AC3E}">
        <p14:creationId xmlns:p14="http://schemas.microsoft.com/office/powerpoint/2010/main" val="3403359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FBAE-FAA0-F95A-65DE-70B7E9E86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5836B4-3221-8DFC-F13E-B87DFAC049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BD6DC-1939-EF61-AECB-BA3633E42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9ABC94-2CA3-FDCC-F33A-DD67EBF937A1}"/>
              </a:ext>
            </a:extLst>
          </p:cNvPr>
          <p:cNvSpPr>
            <a:spLocks noGrp="1"/>
          </p:cNvSpPr>
          <p:nvPr>
            <p:ph type="dt" sz="half" idx="10"/>
          </p:nvPr>
        </p:nvSpPr>
        <p:spPr/>
        <p:txBody>
          <a:bodyPr/>
          <a:lstStyle/>
          <a:p>
            <a:fld id="{21DC2F5D-E352-4DAB-A7D7-3640AE94F34A}" type="datetimeFigureOut">
              <a:rPr lang="en-US" smtClean="0"/>
              <a:t>12/11/2023</a:t>
            </a:fld>
            <a:endParaRPr lang="en-US"/>
          </a:p>
        </p:txBody>
      </p:sp>
      <p:sp>
        <p:nvSpPr>
          <p:cNvPr id="6" name="Footer Placeholder 5">
            <a:extLst>
              <a:ext uri="{FF2B5EF4-FFF2-40B4-BE49-F238E27FC236}">
                <a16:creationId xmlns:a16="http://schemas.microsoft.com/office/drawing/2014/main" id="{CAA5ECAD-654A-FD8B-EACC-A2472E6D9D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2EFD8A-C78D-D50F-DECF-A02BD7B9C924}"/>
              </a:ext>
            </a:extLst>
          </p:cNvPr>
          <p:cNvSpPr>
            <a:spLocks noGrp="1"/>
          </p:cNvSpPr>
          <p:nvPr>
            <p:ph type="sldNum" sz="quarter" idx="12"/>
          </p:nvPr>
        </p:nvSpPr>
        <p:spPr/>
        <p:txBody>
          <a:bodyPr/>
          <a:lstStyle/>
          <a:p>
            <a:fld id="{C7B099F5-F651-4B13-9BCE-6EAC729AF162}" type="slidenum">
              <a:rPr lang="en-US" smtClean="0"/>
              <a:t>‹#›</a:t>
            </a:fld>
            <a:endParaRPr lang="en-US"/>
          </a:p>
        </p:txBody>
      </p:sp>
    </p:spTree>
    <p:extLst>
      <p:ext uri="{BB962C8B-B14F-4D97-AF65-F5344CB8AC3E}">
        <p14:creationId xmlns:p14="http://schemas.microsoft.com/office/powerpoint/2010/main" val="3599817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6746-5E09-2562-AE15-06DEB03C0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AA2A95E-98F6-73D7-BEAC-260E7DA89A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1EA64C-EECE-F774-9E4F-BCB005B665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DD0395-98C8-25B3-C715-DD9390E5D03E}"/>
              </a:ext>
            </a:extLst>
          </p:cNvPr>
          <p:cNvSpPr>
            <a:spLocks noGrp="1"/>
          </p:cNvSpPr>
          <p:nvPr>
            <p:ph type="dt" sz="half" idx="10"/>
          </p:nvPr>
        </p:nvSpPr>
        <p:spPr/>
        <p:txBody>
          <a:bodyPr/>
          <a:lstStyle/>
          <a:p>
            <a:fld id="{21DC2F5D-E352-4DAB-A7D7-3640AE94F34A}" type="datetimeFigureOut">
              <a:rPr lang="en-US" smtClean="0"/>
              <a:t>12/11/2023</a:t>
            </a:fld>
            <a:endParaRPr lang="en-US"/>
          </a:p>
        </p:txBody>
      </p:sp>
      <p:sp>
        <p:nvSpPr>
          <p:cNvPr id="6" name="Footer Placeholder 5">
            <a:extLst>
              <a:ext uri="{FF2B5EF4-FFF2-40B4-BE49-F238E27FC236}">
                <a16:creationId xmlns:a16="http://schemas.microsoft.com/office/drawing/2014/main" id="{60450CED-9565-C55F-8AC1-883B5F11EC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6A84F9-51D2-CF3B-B1DC-07EECB08D066}"/>
              </a:ext>
            </a:extLst>
          </p:cNvPr>
          <p:cNvSpPr>
            <a:spLocks noGrp="1"/>
          </p:cNvSpPr>
          <p:nvPr>
            <p:ph type="sldNum" sz="quarter" idx="12"/>
          </p:nvPr>
        </p:nvSpPr>
        <p:spPr/>
        <p:txBody>
          <a:bodyPr/>
          <a:lstStyle/>
          <a:p>
            <a:fld id="{C7B099F5-F651-4B13-9BCE-6EAC729AF162}" type="slidenum">
              <a:rPr lang="en-US" smtClean="0"/>
              <a:t>‹#›</a:t>
            </a:fld>
            <a:endParaRPr lang="en-US"/>
          </a:p>
        </p:txBody>
      </p:sp>
    </p:spTree>
    <p:extLst>
      <p:ext uri="{BB962C8B-B14F-4D97-AF65-F5344CB8AC3E}">
        <p14:creationId xmlns:p14="http://schemas.microsoft.com/office/powerpoint/2010/main" val="3595561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72359-8EEF-A392-3C62-16F51BE022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47A270-4DE4-4522-F0AD-FDEF721C03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7B44FE-4291-029D-C5E7-3DFBCDE31F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DC2F5D-E352-4DAB-A7D7-3640AE94F34A}" type="datetimeFigureOut">
              <a:rPr lang="en-US" smtClean="0"/>
              <a:t>12/11/2023</a:t>
            </a:fld>
            <a:endParaRPr lang="en-US"/>
          </a:p>
        </p:txBody>
      </p:sp>
      <p:sp>
        <p:nvSpPr>
          <p:cNvPr id="5" name="Footer Placeholder 4">
            <a:extLst>
              <a:ext uri="{FF2B5EF4-FFF2-40B4-BE49-F238E27FC236}">
                <a16:creationId xmlns:a16="http://schemas.microsoft.com/office/drawing/2014/main" id="{722CCF47-3808-447C-4BC7-A8F3641A3B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01D95B-E42F-6E78-95B9-E4FB547A6B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B099F5-F651-4B13-9BCE-6EAC729AF162}" type="slidenum">
              <a:rPr lang="en-US" smtClean="0"/>
              <a:t>‹#›</a:t>
            </a:fld>
            <a:endParaRPr lang="en-US"/>
          </a:p>
        </p:txBody>
      </p:sp>
    </p:spTree>
    <p:extLst>
      <p:ext uri="{BB962C8B-B14F-4D97-AF65-F5344CB8AC3E}">
        <p14:creationId xmlns:p14="http://schemas.microsoft.com/office/powerpoint/2010/main" val="647741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Meerkat">
            <a:extLst>
              <a:ext uri="{FF2B5EF4-FFF2-40B4-BE49-F238E27FC236}">
                <a16:creationId xmlns:a16="http://schemas.microsoft.com/office/drawing/2014/main" id="{7B51CE1F-180E-500F-48FA-B26A4768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73A7C-5C4F-A277-ADEB-4182339DBBA2}"/>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ZOO Database</a:t>
            </a:r>
          </a:p>
        </p:txBody>
      </p:sp>
      <p:sp>
        <p:nvSpPr>
          <p:cNvPr id="3" name="Subtitle 2">
            <a:extLst>
              <a:ext uri="{FF2B5EF4-FFF2-40B4-BE49-F238E27FC236}">
                <a16:creationId xmlns:a16="http://schemas.microsoft.com/office/drawing/2014/main" id="{04201CD2-040E-5441-7A1C-CBCD66020F7C}"/>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An overview of the database structure</a:t>
            </a:r>
          </a:p>
        </p:txBody>
      </p:sp>
    </p:spTree>
    <p:extLst>
      <p:ext uri="{BB962C8B-B14F-4D97-AF65-F5344CB8AC3E}">
        <p14:creationId xmlns:p14="http://schemas.microsoft.com/office/powerpoint/2010/main" val="246729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4F5A06-11C7-DAB1-5913-C6741C1316AB}"/>
              </a:ext>
            </a:extLst>
          </p:cNvPr>
          <p:cNvSpPr>
            <a:spLocks noGrp="1"/>
          </p:cNvSpPr>
          <p:nvPr>
            <p:ph type="title"/>
          </p:nvPr>
        </p:nvSpPr>
        <p:spPr>
          <a:xfrm>
            <a:off x="630936" y="640080"/>
            <a:ext cx="4818888" cy="1481328"/>
          </a:xfrm>
        </p:spPr>
        <p:txBody>
          <a:bodyPr anchor="b">
            <a:normAutofit/>
          </a:bodyPr>
          <a:lstStyle/>
          <a:p>
            <a:r>
              <a:rPr lang="en-US" sz="5400"/>
              <a:t>3NF</a:t>
            </a:r>
          </a:p>
        </p:txBody>
      </p:sp>
      <p:sp>
        <p:nvSpPr>
          <p:cNvPr id="1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96C4CE-8EA2-A081-A8B4-602D9E397C26}"/>
              </a:ext>
            </a:extLst>
          </p:cNvPr>
          <p:cNvSpPr>
            <a:spLocks noGrp="1"/>
          </p:cNvSpPr>
          <p:nvPr>
            <p:ph idx="1"/>
          </p:nvPr>
        </p:nvSpPr>
        <p:spPr>
          <a:xfrm>
            <a:off x="630936" y="2660904"/>
            <a:ext cx="4818888" cy="3547872"/>
          </a:xfrm>
        </p:spPr>
        <p:txBody>
          <a:bodyPr anchor="t">
            <a:normAutofit/>
          </a:bodyPr>
          <a:lstStyle/>
          <a:p>
            <a:pPr>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Conversion To Third Normal Form</a:t>
            </a:r>
          </a:p>
          <a:p>
            <a:pPr>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Step 1: Make New Tables to Eliminate Transitive Dependencies</a:t>
            </a:r>
          </a:p>
          <a:p>
            <a:pPr>
              <a:spcAft>
                <a:spcPts val="800"/>
              </a:spcAft>
            </a:pPr>
            <a:r>
              <a:rPr lang="en-US" sz="2200" kern="100">
                <a:effectLst/>
                <a:latin typeface="Calibri" panose="020F0502020204030204" pitchFamily="34" charset="0"/>
                <a:ea typeface="Calibri" panose="020F0502020204030204" pitchFamily="34" charset="0"/>
                <a:cs typeface="Times New Roman" panose="02020603050405020304" pitchFamily="18" charset="0"/>
              </a:rPr>
              <a:t>Step 2: Reassign Corresponding Dependent Attributes</a:t>
            </a:r>
          </a:p>
          <a:p>
            <a:endParaRPr lang="en-US" sz="2200"/>
          </a:p>
        </p:txBody>
      </p:sp>
      <p:pic>
        <p:nvPicPr>
          <p:cNvPr id="7" name="Picture 6">
            <a:extLst>
              <a:ext uri="{FF2B5EF4-FFF2-40B4-BE49-F238E27FC236}">
                <a16:creationId xmlns:a16="http://schemas.microsoft.com/office/drawing/2014/main" id="{DCA34FFF-075C-69AF-8662-4706DB80D2C0}"/>
              </a:ext>
            </a:extLst>
          </p:cNvPr>
          <p:cNvPicPr>
            <a:picLocks noChangeAspect="1"/>
          </p:cNvPicPr>
          <p:nvPr/>
        </p:nvPicPr>
        <p:blipFill>
          <a:blip r:embed="rId3"/>
          <a:stretch>
            <a:fillRect/>
          </a:stretch>
        </p:blipFill>
        <p:spPr>
          <a:xfrm>
            <a:off x="6099048" y="817400"/>
            <a:ext cx="5458968" cy="5223199"/>
          </a:xfrm>
          <a:prstGeom prst="rect">
            <a:avLst/>
          </a:prstGeom>
        </p:spPr>
      </p:pic>
    </p:spTree>
    <p:extLst>
      <p:ext uri="{BB962C8B-B14F-4D97-AF65-F5344CB8AC3E}">
        <p14:creationId xmlns:p14="http://schemas.microsoft.com/office/powerpoint/2010/main" val="1007113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48E8F-4A59-E979-7B0C-D5CECC35E830}"/>
              </a:ext>
            </a:extLst>
          </p:cNvPr>
          <p:cNvSpPr>
            <a:spLocks noGrp="1"/>
          </p:cNvSpPr>
          <p:nvPr>
            <p:ph type="title"/>
          </p:nvPr>
        </p:nvSpPr>
        <p:spPr>
          <a:xfrm>
            <a:off x="323088" y="1148343"/>
            <a:ext cx="3570889" cy="3064366"/>
          </a:xfrm>
        </p:spPr>
        <p:txBody>
          <a:bodyPr vert="horz" lIns="91440" tIns="45720" rIns="91440" bIns="45720" rtlCol="0" anchor="b">
            <a:normAutofit/>
          </a:bodyPr>
          <a:lstStyle/>
          <a:p>
            <a:r>
              <a:rPr lang="en-US" sz="5600" kern="1200">
                <a:solidFill>
                  <a:schemeClr val="tx1"/>
                </a:solidFill>
                <a:latin typeface="+mj-lt"/>
                <a:ea typeface="+mj-ea"/>
                <a:cs typeface="+mj-cs"/>
              </a:rPr>
              <a:t>Entity-relationship model</a:t>
            </a:r>
            <a:endParaRPr lang="en-US" sz="56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9C3ED55-5C02-6862-77FE-18196D3A2FD9}"/>
              </a:ext>
            </a:extLst>
          </p:cNvPr>
          <p:cNvPicPr>
            <a:picLocks noGrp="1" noChangeAspect="1"/>
          </p:cNvPicPr>
          <p:nvPr>
            <p:ph idx="1"/>
          </p:nvPr>
        </p:nvPicPr>
        <p:blipFill>
          <a:blip r:embed="rId3"/>
          <a:stretch>
            <a:fillRect/>
          </a:stretch>
        </p:blipFill>
        <p:spPr>
          <a:xfrm>
            <a:off x="4025735" y="528320"/>
            <a:ext cx="7843177" cy="5673344"/>
          </a:xfrm>
          <a:prstGeom prst="rect">
            <a:avLst/>
          </a:prstGeom>
        </p:spPr>
      </p:pic>
    </p:spTree>
    <p:extLst>
      <p:ext uri="{BB962C8B-B14F-4D97-AF65-F5344CB8AC3E}">
        <p14:creationId xmlns:p14="http://schemas.microsoft.com/office/powerpoint/2010/main" val="65527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AF0EE-7BAC-A3D2-92BA-746CB2998668}"/>
              </a:ext>
            </a:extLst>
          </p:cNvPr>
          <p:cNvSpPr>
            <a:spLocks noGrp="1"/>
          </p:cNvSpPr>
          <p:nvPr>
            <p:ph type="title"/>
          </p:nvPr>
        </p:nvSpPr>
        <p:spPr>
          <a:xfrm>
            <a:off x="6103658" y="741392"/>
            <a:ext cx="5219307" cy="789342"/>
          </a:xfrm>
        </p:spPr>
        <p:txBody>
          <a:bodyPr anchor="b">
            <a:normAutofit/>
          </a:bodyPr>
          <a:lstStyle/>
          <a:p>
            <a:r>
              <a:rPr lang="en-US" sz="3200" dirty="0"/>
              <a:t>1:1 relationship </a:t>
            </a:r>
          </a:p>
        </p:txBody>
      </p:sp>
      <p:sp>
        <p:nvSpPr>
          <p:cNvPr id="3" name="Content Placeholder 2">
            <a:extLst>
              <a:ext uri="{FF2B5EF4-FFF2-40B4-BE49-F238E27FC236}">
                <a16:creationId xmlns:a16="http://schemas.microsoft.com/office/drawing/2014/main" id="{AF4E4305-E0DE-76C4-1451-E5549CF55796}"/>
              </a:ext>
            </a:extLst>
          </p:cNvPr>
          <p:cNvSpPr>
            <a:spLocks noGrp="1"/>
          </p:cNvSpPr>
          <p:nvPr>
            <p:ph idx="1"/>
          </p:nvPr>
        </p:nvSpPr>
        <p:spPr>
          <a:xfrm>
            <a:off x="6103657" y="1844299"/>
            <a:ext cx="5219307" cy="4137402"/>
          </a:xfrm>
        </p:spPr>
        <p:txBody>
          <a:bodyPr anchor="t">
            <a:normAutofit/>
          </a:bodyPr>
          <a:lstStyle/>
          <a:p>
            <a:r>
              <a:rPr lang="en-US" sz="1700" dirty="0"/>
              <a:t>The case of 1:1 relationship between EMPLOYEE and DEPARTMENT based on the business rule “one EMPLOYEE is the manager of one DEPARTMENT, and one DEPARTMENT is managed by one EMPLOYEE.” In that case, there are two options for selecting and placing the foreign key: </a:t>
            </a:r>
          </a:p>
          <a:p>
            <a:pPr marL="514350" indent="-514350">
              <a:buFont typeface="+mj-lt"/>
              <a:buAutoNum type="arabicPeriod"/>
            </a:pPr>
            <a:r>
              <a:rPr lang="en-US" sz="1700" dirty="0"/>
              <a:t> Place a foreign key in both entities- this solution is not recommended because it duplicates work.</a:t>
            </a:r>
          </a:p>
          <a:p>
            <a:pPr marL="514350" indent="-514350">
              <a:buFont typeface="+mj-lt"/>
              <a:buAutoNum type="arabicPeriod"/>
            </a:pPr>
            <a:r>
              <a:rPr lang="en-US" sz="1700" dirty="0"/>
              <a:t> Place a foreign key in one of the entities-the primary key of one of the two entities appears as a foreign key in the other entity</a:t>
            </a:r>
          </a:p>
        </p:txBody>
      </p:sp>
      <p:grpSp>
        <p:nvGrpSpPr>
          <p:cNvPr id="10" name="Group 9">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4">
            <a:extLst>
              <a:ext uri="{FF2B5EF4-FFF2-40B4-BE49-F238E27FC236}">
                <a16:creationId xmlns:a16="http://schemas.microsoft.com/office/drawing/2014/main" id="{F7C4CF72-A2D5-DD76-D9B9-8269C260659B}"/>
              </a:ext>
            </a:extLst>
          </p:cNvPr>
          <p:cNvPicPr>
            <a:picLocks noChangeAspect="1"/>
          </p:cNvPicPr>
          <p:nvPr/>
        </p:nvPicPr>
        <p:blipFill>
          <a:blip r:embed="rId2"/>
          <a:stretch>
            <a:fillRect/>
          </a:stretch>
        </p:blipFill>
        <p:spPr>
          <a:xfrm>
            <a:off x="787114" y="914401"/>
            <a:ext cx="5157030" cy="4297524"/>
          </a:xfrm>
          <a:prstGeom prst="rect">
            <a:avLst/>
          </a:prstGeom>
        </p:spPr>
      </p:pic>
    </p:spTree>
    <p:extLst>
      <p:ext uri="{BB962C8B-B14F-4D97-AF65-F5344CB8AC3E}">
        <p14:creationId xmlns:p14="http://schemas.microsoft.com/office/powerpoint/2010/main" val="3758220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24868-B3DD-8AE8-C3DE-F9F1321B8B69}"/>
              </a:ext>
            </a:extLst>
          </p:cNvPr>
          <p:cNvSpPr>
            <a:spLocks noGrp="1"/>
          </p:cNvSpPr>
          <p:nvPr>
            <p:ph type="title"/>
          </p:nvPr>
        </p:nvSpPr>
        <p:spPr>
          <a:xfrm>
            <a:off x="6739128" y="638089"/>
            <a:ext cx="4818888" cy="1476801"/>
          </a:xfrm>
        </p:spPr>
        <p:txBody>
          <a:bodyPr anchor="b">
            <a:normAutofit/>
          </a:bodyPr>
          <a:lstStyle/>
          <a:p>
            <a:r>
              <a:rPr lang="en-US" sz="5000" dirty="0"/>
              <a:t>Time variant data</a:t>
            </a:r>
          </a:p>
        </p:txBody>
      </p:sp>
      <p:pic>
        <p:nvPicPr>
          <p:cNvPr id="5" name="Content Placeholder 4">
            <a:extLst>
              <a:ext uri="{FF2B5EF4-FFF2-40B4-BE49-F238E27FC236}">
                <a16:creationId xmlns:a16="http://schemas.microsoft.com/office/drawing/2014/main" id="{11157C46-595B-984F-1783-096D8D1CF0F6}"/>
              </a:ext>
            </a:extLst>
          </p:cNvPr>
          <p:cNvPicPr>
            <a:picLocks noChangeAspect="1"/>
          </p:cNvPicPr>
          <p:nvPr/>
        </p:nvPicPr>
        <p:blipFill>
          <a:blip r:embed="rId2"/>
          <a:stretch>
            <a:fillRect/>
          </a:stretch>
        </p:blipFill>
        <p:spPr>
          <a:xfrm>
            <a:off x="630936" y="1154430"/>
            <a:ext cx="5458968" cy="4549139"/>
          </a:xfrm>
          <a:prstGeom prst="rect">
            <a:avLst/>
          </a:prstGeom>
        </p:spPr>
      </p:pic>
      <p:sp>
        <p:nvSpPr>
          <p:cNvPr id="2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02A037E-B9B9-67E2-40C7-76906DE9041F}"/>
              </a:ext>
            </a:extLst>
          </p:cNvPr>
          <p:cNvSpPr>
            <a:spLocks noGrp="1"/>
          </p:cNvSpPr>
          <p:nvPr>
            <p:ph idx="1"/>
          </p:nvPr>
        </p:nvSpPr>
        <p:spPr>
          <a:xfrm>
            <a:off x="6739128" y="2664886"/>
            <a:ext cx="4818888" cy="3550789"/>
          </a:xfrm>
        </p:spPr>
        <p:txBody>
          <a:bodyPr anchor="t">
            <a:normAutofit/>
          </a:bodyPr>
          <a:lstStyle/>
          <a:p>
            <a:r>
              <a:rPr lang="en-US" sz="2000" dirty="0"/>
              <a:t>Data whose values are a function of time. For example, </a:t>
            </a:r>
            <a:r>
              <a:rPr lang="en-US" sz="2000" dirty="0" err="1"/>
              <a:t>timevariant</a:t>
            </a:r>
            <a:r>
              <a:rPr lang="en-US" sz="2000" dirty="0"/>
              <a:t> data can be seen at work when a company’s history of all administrative appointments is tracked</a:t>
            </a:r>
          </a:p>
          <a:p>
            <a:r>
              <a:rPr lang="en-US" sz="2000" dirty="0"/>
              <a:t>This type of data is dynamic and captures variations or modifications in a particular attribute or set of attributes over different points in time. The concept of time-variant data is particularly relevant in database management and analysis, especially when dealing with temporal aspects of information.</a:t>
            </a:r>
          </a:p>
        </p:txBody>
      </p:sp>
    </p:spTree>
    <p:extLst>
      <p:ext uri="{BB962C8B-B14F-4D97-AF65-F5344CB8AC3E}">
        <p14:creationId xmlns:p14="http://schemas.microsoft.com/office/powerpoint/2010/main" val="3823403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E1CF69E-2356-A70A-CC04-D6CECE5697B6}"/>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900" dirty="0"/>
              <a:t>Fan trap - A design trap that occurs when one entity is in two 1:M relationships with other entities, thus producing an association among the other entities that is not expressed in the model.</a:t>
            </a:r>
          </a:p>
        </p:txBody>
      </p:sp>
      <p:pic>
        <p:nvPicPr>
          <p:cNvPr id="5" name="Picture 4">
            <a:extLst>
              <a:ext uri="{FF2B5EF4-FFF2-40B4-BE49-F238E27FC236}">
                <a16:creationId xmlns:a16="http://schemas.microsoft.com/office/drawing/2014/main" id="{A21E43F7-7A8E-366E-FE77-974E1FA8AD83}"/>
              </a:ext>
            </a:extLst>
          </p:cNvPr>
          <p:cNvPicPr>
            <a:picLocks noChangeAspect="1"/>
          </p:cNvPicPr>
          <p:nvPr/>
        </p:nvPicPr>
        <p:blipFill>
          <a:blip r:embed="rId2"/>
          <a:stretch>
            <a:fillRect/>
          </a:stretch>
        </p:blipFill>
        <p:spPr>
          <a:xfrm>
            <a:off x="4654296" y="1004068"/>
            <a:ext cx="6903720" cy="4849863"/>
          </a:xfrm>
          <a:prstGeom prst="rect">
            <a:avLst/>
          </a:prstGeom>
        </p:spPr>
      </p:pic>
      <p:sp>
        <p:nvSpPr>
          <p:cNvPr id="7" name="TextBox 6">
            <a:extLst>
              <a:ext uri="{FF2B5EF4-FFF2-40B4-BE49-F238E27FC236}">
                <a16:creationId xmlns:a16="http://schemas.microsoft.com/office/drawing/2014/main" id="{8C1EAFA7-D2BE-DB43-05DD-FC1BD7116903}"/>
              </a:ext>
            </a:extLst>
          </p:cNvPr>
          <p:cNvSpPr txBox="1"/>
          <p:nvPr/>
        </p:nvSpPr>
        <p:spPr>
          <a:xfrm>
            <a:off x="813455" y="2161793"/>
            <a:ext cx="2856019" cy="369332"/>
          </a:xfrm>
          <a:prstGeom prst="rect">
            <a:avLst/>
          </a:prstGeom>
          <a:noFill/>
        </p:spPr>
        <p:txBody>
          <a:bodyPr wrap="square">
            <a:spAutoFit/>
          </a:bodyPr>
          <a:lstStyle/>
          <a:p>
            <a:r>
              <a:rPr lang="en-US" sz="1800" dirty="0"/>
              <a:t>Struggles and success</a:t>
            </a:r>
          </a:p>
        </p:txBody>
      </p:sp>
    </p:spTree>
    <p:extLst>
      <p:ext uri="{BB962C8B-B14F-4D97-AF65-F5344CB8AC3E}">
        <p14:creationId xmlns:p14="http://schemas.microsoft.com/office/powerpoint/2010/main" val="3153833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1423D1-31F7-5ED9-C850-F4A2723B379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Solution</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71E3394-CFE2-A524-42F7-6309A0681B14}"/>
              </a:ext>
            </a:extLst>
          </p:cNvPr>
          <p:cNvSpPr>
            <a:spLocks noGrp="1"/>
          </p:cNvSpPr>
          <p:nvPr>
            <p:ph type="body" sz="half" idx="2"/>
          </p:nvPr>
        </p:nvSpPr>
        <p:spPr>
          <a:xfrm>
            <a:off x="630936" y="2807208"/>
            <a:ext cx="3429000" cy="3410712"/>
          </a:xfrm>
        </p:spPr>
        <p:txBody>
          <a:bodyPr vert="horz" lIns="91440" tIns="45720" rIns="91440" bIns="45720" rtlCol="0" anchor="t">
            <a:normAutofit/>
          </a:bodyPr>
          <a:lstStyle/>
          <a:p>
            <a:pPr indent="-228600">
              <a:buFont typeface="Arial" panose="020B0604020202020204" pitchFamily="34" charset="0"/>
              <a:buChar char="•"/>
            </a:pPr>
            <a:endParaRPr lang="en-US" sz="2200" dirty="0"/>
          </a:p>
          <a:p>
            <a:pPr marL="285750" indent="-228600">
              <a:buFont typeface="Arial" panose="020B0604020202020204" pitchFamily="34" charset="0"/>
              <a:buChar char="•"/>
            </a:pPr>
            <a:r>
              <a:rPr lang="en-US" sz="2200" dirty="0"/>
              <a:t>Proper Identification of relationships</a:t>
            </a:r>
          </a:p>
          <a:p>
            <a:pPr marL="285750" indent="-228600">
              <a:buFont typeface="Arial" panose="020B0604020202020204" pitchFamily="34" charset="0"/>
              <a:buChar char="•"/>
            </a:pPr>
            <a:r>
              <a:rPr lang="en-US" sz="2200" dirty="0"/>
              <a:t>Create views that joins caretaker-animals-species based on specific criteria to avoid ambiguity.</a:t>
            </a:r>
          </a:p>
        </p:txBody>
      </p:sp>
      <p:pic>
        <p:nvPicPr>
          <p:cNvPr id="6" name="Picture Placeholder 5">
            <a:extLst>
              <a:ext uri="{FF2B5EF4-FFF2-40B4-BE49-F238E27FC236}">
                <a16:creationId xmlns:a16="http://schemas.microsoft.com/office/drawing/2014/main" id="{FD5EB8A5-6317-09EB-2E64-B47FCBA6D734}"/>
              </a:ext>
            </a:extLst>
          </p:cNvPr>
          <p:cNvPicPr>
            <a:picLocks noGrp="1" noChangeAspect="1"/>
          </p:cNvPicPr>
          <p:nvPr>
            <p:ph type="pic" idx="1"/>
          </p:nvPr>
        </p:nvPicPr>
        <p:blipFill>
          <a:blip r:embed="rId2"/>
          <a:srcRect l="8874" r="8874"/>
          <a:stretch/>
        </p:blipFill>
        <p:spPr>
          <a:xfrm>
            <a:off x="4654296" y="701152"/>
            <a:ext cx="6903720" cy="5455695"/>
          </a:xfrm>
          <a:prstGeom prst="rect">
            <a:avLst/>
          </a:prstGeom>
        </p:spPr>
      </p:pic>
    </p:spTree>
    <p:extLst>
      <p:ext uri="{BB962C8B-B14F-4D97-AF65-F5344CB8AC3E}">
        <p14:creationId xmlns:p14="http://schemas.microsoft.com/office/powerpoint/2010/main" val="165362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Meiryo"/>
            </a:endParaRPr>
          </a:p>
        </p:txBody>
      </p:sp>
      <p:sp>
        <p:nvSpPr>
          <p:cNvPr id="35" name="Freeform: Shape 34">
            <a:extLst>
              <a:ext uri="{FF2B5EF4-FFF2-40B4-BE49-F238E27FC236}">
                <a16:creationId xmlns:a16="http://schemas.microsoft.com/office/drawing/2014/main" id="{F2F014E7-B612-4079-894D-4697468C5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6334" y="493190"/>
            <a:ext cx="3619330" cy="318091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3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BEB0D00-4F7A-41D8-B15E-B42145EA9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1784" y="397566"/>
            <a:ext cx="3848432" cy="344661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B25014D6-BD6A-9EE7-B65E-86DF7F2427A5}"/>
              </a:ext>
            </a:extLst>
          </p:cNvPr>
          <p:cNvSpPr>
            <a:spLocks noGrp="1"/>
          </p:cNvSpPr>
          <p:nvPr>
            <p:ph type="ctrTitle"/>
          </p:nvPr>
        </p:nvSpPr>
        <p:spPr>
          <a:xfrm>
            <a:off x="1513398" y="3739768"/>
            <a:ext cx="9165204" cy="1424473"/>
          </a:xfrm>
        </p:spPr>
        <p:txBody>
          <a:bodyPr anchor="b">
            <a:normAutofit/>
          </a:bodyPr>
          <a:lstStyle/>
          <a:p>
            <a:r>
              <a:rPr lang="en-US"/>
              <a:t>Thank you</a:t>
            </a:r>
          </a:p>
        </p:txBody>
      </p:sp>
      <p:sp>
        <p:nvSpPr>
          <p:cNvPr id="6" name="Subtitle 5">
            <a:extLst>
              <a:ext uri="{FF2B5EF4-FFF2-40B4-BE49-F238E27FC236}">
                <a16:creationId xmlns:a16="http://schemas.microsoft.com/office/drawing/2014/main" id="{2D051B5F-5BA2-49A9-E47B-5B19A79046DC}"/>
              </a:ext>
            </a:extLst>
          </p:cNvPr>
          <p:cNvSpPr>
            <a:spLocks noGrp="1"/>
          </p:cNvSpPr>
          <p:nvPr>
            <p:ph type="subTitle" idx="1"/>
          </p:nvPr>
        </p:nvSpPr>
        <p:spPr>
          <a:xfrm>
            <a:off x="2619376" y="5295570"/>
            <a:ext cx="6953250" cy="744270"/>
          </a:xfrm>
        </p:spPr>
        <p:txBody>
          <a:bodyPr anchor="t">
            <a:normAutofit/>
          </a:bodyPr>
          <a:lstStyle/>
          <a:p>
            <a:r>
              <a:rPr lang="en-US"/>
              <a:t>Parimala Anjanappa</a:t>
            </a:r>
          </a:p>
        </p:txBody>
      </p:sp>
      <p:pic>
        <p:nvPicPr>
          <p:cNvPr id="28" name="Graphic 27" descr="Smiling Face with No Fill">
            <a:extLst>
              <a:ext uri="{FF2B5EF4-FFF2-40B4-BE49-F238E27FC236}">
                <a16:creationId xmlns:a16="http://schemas.microsoft.com/office/drawing/2014/main" id="{FF89F490-B597-6A23-835F-8EC0A33032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68420" y="1196594"/>
            <a:ext cx="1746030" cy="1746030"/>
          </a:xfrm>
          <a:prstGeom prst="rect">
            <a:avLst/>
          </a:prstGeom>
        </p:spPr>
      </p:pic>
    </p:spTree>
    <p:extLst>
      <p:ext uri="{BB962C8B-B14F-4D97-AF65-F5344CB8AC3E}">
        <p14:creationId xmlns:p14="http://schemas.microsoft.com/office/powerpoint/2010/main" val="2198722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FDF648-6CD7-0287-891A-E4BF0CD120BE}"/>
              </a:ext>
            </a:extLst>
          </p:cNvPr>
          <p:cNvSpPr>
            <a:spLocks noGrp="1"/>
          </p:cNvSpPr>
          <p:nvPr>
            <p:ph type="title"/>
          </p:nvPr>
        </p:nvSpPr>
        <p:spPr>
          <a:xfrm>
            <a:off x="7320465" y="387096"/>
            <a:ext cx="4140014" cy="1072896"/>
          </a:xfrm>
        </p:spPr>
        <p:txBody>
          <a:bodyPr>
            <a:normAutofit/>
          </a:bodyPr>
          <a:lstStyle/>
          <a:p>
            <a:r>
              <a:rPr lang="en-US" dirty="0"/>
              <a:t>Contents:</a:t>
            </a:r>
          </a:p>
        </p:txBody>
      </p:sp>
      <p:pic>
        <p:nvPicPr>
          <p:cNvPr id="5" name="Picture 4">
            <a:extLst>
              <a:ext uri="{FF2B5EF4-FFF2-40B4-BE49-F238E27FC236}">
                <a16:creationId xmlns:a16="http://schemas.microsoft.com/office/drawing/2014/main" id="{35C7C364-F0A1-4586-65C1-C0729E44BA70}"/>
              </a:ext>
            </a:extLst>
          </p:cNvPr>
          <p:cNvPicPr>
            <a:picLocks noChangeAspect="1"/>
          </p:cNvPicPr>
          <p:nvPr/>
        </p:nvPicPr>
        <p:blipFill rotWithShape="1">
          <a:blip r:embed="rId2"/>
          <a:srcRect t="864" r="-3" b="-3"/>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EACD9AB4-8A84-660C-8352-3D4EFF5DF03C}"/>
              </a:ext>
            </a:extLst>
          </p:cNvPr>
          <p:cNvSpPr>
            <a:spLocks noGrp="1"/>
          </p:cNvSpPr>
          <p:nvPr>
            <p:ph idx="1"/>
          </p:nvPr>
        </p:nvSpPr>
        <p:spPr>
          <a:xfrm>
            <a:off x="7320465" y="1459992"/>
            <a:ext cx="4140013" cy="4885944"/>
          </a:xfrm>
        </p:spPr>
        <p:txBody>
          <a:bodyPr>
            <a:normAutofit/>
          </a:bodyPr>
          <a:lstStyle/>
          <a:p>
            <a:r>
              <a:rPr lang="en-US" sz="2000" dirty="0"/>
              <a:t>Data Collection</a:t>
            </a:r>
          </a:p>
          <a:p>
            <a:r>
              <a:rPr lang="en-US" sz="2000" dirty="0"/>
              <a:t>Database narrative</a:t>
            </a:r>
          </a:p>
          <a:p>
            <a:r>
              <a:rPr lang="en-US" sz="2000" dirty="0"/>
              <a:t>Data Dictionary</a:t>
            </a:r>
          </a:p>
          <a:p>
            <a:r>
              <a:rPr lang="en-US" sz="2000" dirty="0"/>
              <a:t>Business rules</a:t>
            </a:r>
          </a:p>
          <a:p>
            <a:r>
              <a:rPr lang="en-US" sz="2000" dirty="0"/>
              <a:t>Normalization</a:t>
            </a:r>
          </a:p>
          <a:p>
            <a:r>
              <a:rPr lang="en-US" sz="2000" dirty="0" err="1"/>
              <a:t>Erd</a:t>
            </a:r>
            <a:endParaRPr lang="en-US" sz="2000" dirty="0"/>
          </a:p>
          <a:p>
            <a:r>
              <a:rPr lang="en-US" sz="2000" dirty="0"/>
              <a:t>Struggles and success</a:t>
            </a:r>
          </a:p>
          <a:p>
            <a:r>
              <a:rPr lang="en-US" sz="2000" dirty="0"/>
              <a:t>Query</a:t>
            </a:r>
          </a:p>
          <a:p>
            <a:r>
              <a:rPr lang="en-US" sz="2000" dirty="0"/>
              <a:t>Thank you</a:t>
            </a:r>
          </a:p>
        </p:txBody>
      </p:sp>
    </p:spTree>
    <p:extLst>
      <p:ext uri="{BB962C8B-B14F-4D97-AF65-F5344CB8AC3E}">
        <p14:creationId xmlns:p14="http://schemas.microsoft.com/office/powerpoint/2010/main" val="1918476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iraffe in plains">
            <a:extLst>
              <a:ext uri="{FF2B5EF4-FFF2-40B4-BE49-F238E27FC236}">
                <a16:creationId xmlns:a16="http://schemas.microsoft.com/office/drawing/2014/main" id="{466F3971-7FF7-7A34-FE85-8AEDE32215F5}"/>
              </a:ext>
            </a:extLst>
          </p:cNvPr>
          <p:cNvPicPr>
            <a:picLocks noChangeAspect="1"/>
          </p:cNvPicPr>
          <p:nvPr/>
        </p:nvPicPr>
        <p:blipFill rotWithShape="1">
          <a:blip r:embed="rId3"/>
          <a:srcRect l="5531" r="2" b="2"/>
          <a:stretch/>
        </p:blipFill>
        <p:spPr>
          <a:xfrm>
            <a:off x="2522356"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1BFE78-F57A-5253-E04C-2E2E1C94BDA6}"/>
              </a:ext>
            </a:extLst>
          </p:cNvPr>
          <p:cNvSpPr>
            <a:spLocks noGrp="1"/>
          </p:cNvSpPr>
          <p:nvPr>
            <p:ph type="title"/>
          </p:nvPr>
        </p:nvSpPr>
        <p:spPr>
          <a:xfrm>
            <a:off x="838200" y="365125"/>
            <a:ext cx="3822189" cy="1899912"/>
          </a:xfrm>
        </p:spPr>
        <p:txBody>
          <a:bodyPr>
            <a:normAutofit/>
          </a:bodyPr>
          <a:lstStyle/>
          <a:p>
            <a:r>
              <a:rPr lang="en-US" sz="4000"/>
              <a:t>Data Collection</a:t>
            </a:r>
          </a:p>
        </p:txBody>
      </p:sp>
      <p:sp>
        <p:nvSpPr>
          <p:cNvPr id="3" name="Content Placeholder 2">
            <a:extLst>
              <a:ext uri="{FF2B5EF4-FFF2-40B4-BE49-F238E27FC236}">
                <a16:creationId xmlns:a16="http://schemas.microsoft.com/office/drawing/2014/main" id="{D934BFE4-3AC4-9F77-53C6-ECDF735F7BDC}"/>
              </a:ext>
            </a:extLst>
          </p:cNvPr>
          <p:cNvSpPr>
            <a:spLocks noGrp="1"/>
          </p:cNvSpPr>
          <p:nvPr>
            <p:ph idx="1"/>
          </p:nvPr>
        </p:nvSpPr>
        <p:spPr>
          <a:xfrm>
            <a:off x="838200" y="2434201"/>
            <a:ext cx="3822189" cy="3742762"/>
          </a:xfrm>
        </p:spPr>
        <p:txBody>
          <a:bodyPr>
            <a:normAutofit/>
          </a:bodyPr>
          <a:lstStyle/>
          <a:p>
            <a:r>
              <a:rPr lang="en-US" sz="2000" dirty="0"/>
              <a:t>Bannerghatta National park and Zoo</a:t>
            </a:r>
            <a:r>
              <a:rPr lang="en-US" sz="2000"/>
              <a:t>, Bangalore, INDIA</a:t>
            </a:r>
            <a:endParaRPr lang="en-US" sz="2000" dirty="0"/>
          </a:p>
          <a:p>
            <a:endParaRPr lang="en-US" sz="2000" dirty="0"/>
          </a:p>
        </p:txBody>
      </p:sp>
    </p:spTree>
    <p:extLst>
      <p:ext uri="{BB962C8B-B14F-4D97-AF65-F5344CB8AC3E}">
        <p14:creationId xmlns:p14="http://schemas.microsoft.com/office/powerpoint/2010/main" val="445827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685E3A0C-2E25-24C5-572B-3DDE0B1D0273}"/>
              </a:ext>
            </a:extLst>
          </p:cNvPr>
          <p:cNvSpPr>
            <a:spLocks noGrp="1"/>
          </p:cNvSpPr>
          <p:nvPr>
            <p:ph type="title"/>
          </p:nvPr>
        </p:nvSpPr>
        <p:spPr>
          <a:xfrm>
            <a:off x="479394" y="1070800"/>
            <a:ext cx="3939688" cy="5583126"/>
          </a:xfrm>
        </p:spPr>
        <p:txBody>
          <a:bodyPr>
            <a:normAutofit/>
          </a:bodyPr>
          <a:lstStyle/>
          <a:p>
            <a:pPr algn="r"/>
            <a:r>
              <a:rPr lang="en-US" sz="7400"/>
              <a:t>Database Narrative:</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783B126-B03D-0F21-C5D4-D25C36DE085F}"/>
              </a:ext>
            </a:extLst>
          </p:cNvPr>
          <p:cNvGraphicFramePr>
            <a:graphicFrameLocks noGrp="1"/>
          </p:cNvGraphicFramePr>
          <p:nvPr>
            <p:ph idx="1"/>
            <p:extLst>
              <p:ext uri="{D42A27DB-BD31-4B8C-83A1-F6EECF244321}">
                <p14:modId xmlns:p14="http://schemas.microsoft.com/office/powerpoint/2010/main" val="1181909506"/>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7856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C8C6EB-EE9F-E5AE-4D87-FE128F490B1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Data Dictionary</a:t>
            </a:r>
          </a:p>
        </p:txBody>
      </p:sp>
      <p:pic>
        <p:nvPicPr>
          <p:cNvPr id="5" name="Content Placeholder 4">
            <a:extLst>
              <a:ext uri="{FF2B5EF4-FFF2-40B4-BE49-F238E27FC236}">
                <a16:creationId xmlns:a16="http://schemas.microsoft.com/office/drawing/2014/main" id="{C7517BB2-21A6-04BA-F185-D35F07CA6C54}"/>
              </a:ext>
            </a:extLst>
          </p:cNvPr>
          <p:cNvPicPr>
            <a:picLocks noGrp="1" noChangeAspect="1"/>
          </p:cNvPicPr>
          <p:nvPr>
            <p:ph idx="1"/>
          </p:nvPr>
        </p:nvPicPr>
        <p:blipFill>
          <a:blip r:embed="rId3"/>
          <a:stretch>
            <a:fillRect/>
          </a:stretch>
        </p:blipFill>
        <p:spPr>
          <a:xfrm>
            <a:off x="4777316" y="1563143"/>
            <a:ext cx="6780700" cy="3729384"/>
          </a:xfrm>
          <a:prstGeom prst="rect">
            <a:avLst/>
          </a:prstGeom>
        </p:spPr>
      </p:pic>
      <p:pic>
        <p:nvPicPr>
          <p:cNvPr id="11" name="Picture 10">
            <a:extLst>
              <a:ext uri="{FF2B5EF4-FFF2-40B4-BE49-F238E27FC236}">
                <a16:creationId xmlns:a16="http://schemas.microsoft.com/office/drawing/2014/main" id="{806F7AA1-C999-6FBC-ADC6-408D8568038A}"/>
              </a:ext>
            </a:extLst>
          </p:cNvPr>
          <p:cNvPicPr>
            <a:picLocks noChangeAspect="1"/>
          </p:cNvPicPr>
          <p:nvPr/>
        </p:nvPicPr>
        <p:blipFill>
          <a:blip r:embed="rId4"/>
          <a:stretch>
            <a:fillRect/>
          </a:stretch>
        </p:blipFill>
        <p:spPr>
          <a:xfrm>
            <a:off x="819064" y="5283981"/>
            <a:ext cx="3295819" cy="1187511"/>
          </a:xfrm>
          <a:prstGeom prst="rect">
            <a:avLst/>
          </a:prstGeom>
        </p:spPr>
      </p:pic>
      <p:pic>
        <p:nvPicPr>
          <p:cNvPr id="15" name="Picture 14">
            <a:extLst>
              <a:ext uri="{FF2B5EF4-FFF2-40B4-BE49-F238E27FC236}">
                <a16:creationId xmlns:a16="http://schemas.microsoft.com/office/drawing/2014/main" id="{7F80220D-CDEC-F6BE-45B3-981FA6F47231}"/>
              </a:ext>
            </a:extLst>
          </p:cNvPr>
          <p:cNvPicPr>
            <a:picLocks noChangeAspect="1"/>
          </p:cNvPicPr>
          <p:nvPr/>
        </p:nvPicPr>
        <p:blipFill>
          <a:blip r:embed="rId5"/>
          <a:stretch>
            <a:fillRect/>
          </a:stretch>
        </p:blipFill>
        <p:spPr>
          <a:xfrm>
            <a:off x="4777316" y="5549528"/>
            <a:ext cx="3810196" cy="946199"/>
          </a:xfrm>
          <a:prstGeom prst="rect">
            <a:avLst/>
          </a:prstGeom>
        </p:spPr>
      </p:pic>
    </p:spTree>
    <p:extLst>
      <p:ext uri="{BB962C8B-B14F-4D97-AF65-F5344CB8AC3E}">
        <p14:creationId xmlns:p14="http://schemas.microsoft.com/office/powerpoint/2010/main" val="3651972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6D6DD-0A46-397B-D8D8-1290A7EE0E8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Business Rules</a:t>
            </a:r>
          </a:p>
        </p:txBody>
      </p:sp>
      <p:pic>
        <p:nvPicPr>
          <p:cNvPr id="5" name="Content Placeholder 4">
            <a:extLst>
              <a:ext uri="{FF2B5EF4-FFF2-40B4-BE49-F238E27FC236}">
                <a16:creationId xmlns:a16="http://schemas.microsoft.com/office/drawing/2014/main" id="{8E426BDD-1F0F-553C-FF14-448622C06AA2}"/>
              </a:ext>
            </a:extLst>
          </p:cNvPr>
          <p:cNvPicPr>
            <a:picLocks noGrp="1" noChangeAspect="1"/>
          </p:cNvPicPr>
          <p:nvPr>
            <p:ph idx="1"/>
          </p:nvPr>
        </p:nvPicPr>
        <p:blipFill>
          <a:blip r:embed="rId2"/>
          <a:stretch>
            <a:fillRect/>
          </a:stretch>
        </p:blipFill>
        <p:spPr>
          <a:xfrm>
            <a:off x="1870808" y="1675227"/>
            <a:ext cx="8450383" cy="4394199"/>
          </a:xfrm>
          <a:prstGeom prst="rect">
            <a:avLst/>
          </a:prstGeom>
        </p:spPr>
      </p:pic>
    </p:spTree>
    <p:extLst>
      <p:ext uri="{BB962C8B-B14F-4D97-AF65-F5344CB8AC3E}">
        <p14:creationId xmlns:p14="http://schemas.microsoft.com/office/powerpoint/2010/main" val="1748438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55D8A54F-3D75-AFB8-BED5-D79A77BAC156}"/>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3600" kern="1200">
                <a:solidFill>
                  <a:schemeClr val="tx1"/>
                </a:solidFill>
                <a:latin typeface="+mj-lt"/>
                <a:ea typeface="+mj-ea"/>
                <a:cs typeface="+mj-cs"/>
              </a:rPr>
              <a:t>Normalization</a:t>
            </a:r>
          </a:p>
        </p:txBody>
      </p:sp>
      <p:pic>
        <p:nvPicPr>
          <p:cNvPr id="5" name="Content Placeholder 4">
            <a:extLst>
              <a:ext uri="{FF2B5EF4-FFF2-40B4-BE49-F238E27FC236}">
                <a16:creationId xmlns:a16="http://schemas.microsoft.com/office/drawing/2014/main" id="{DB938C9B-D80B-A3E5-B770-9AB9A79EB87B}"/>
              </a:ext>
            </a:extLst>
          </p:cNvPr>
          <p:cNvPicPr>
            <a:picLocks noGrp="1" noChangeAspect="1"/>
          </p:cNvPicPr>
          <p:nvPr>
            <p:ph idx="1"/>
          </p:nvPr>
        </p:nvPicPr>
        <p:blipFill>
          <a:blip r:embed="rId3"/>
          <a:stretch>
            <a:fillRect/>
          </a:stretch>
        </p:blipFill>
        <p:spPr>
          <a:xfrm>
            <a:off x="705972" y="2400339"/>
            <a:ext cx="10768181" cy="3472737"/>
          </a:xfrm>
          <a:prstGeom prst="rect">
            <a:avLst/>
          </a:prstGeom>
        </p:spPr>
      </p:pic>
      <p:sp>
        <p:nvSpPr>
          <p:cNvPr id="19" name="Freeform: Shape 18">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539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89C1F-9D67-44AC-D7B4-A4FEEF7FF172}"/>
              </a:ext>
            </a:extLst>
          </p:cNvPr>
          <p:cNvSpPr>
            <a:spLocks noGrp="1"/>
          </p:cNvSpPr>
          <p:nvPr>
            <p:ph type="title"/>
          </p:nvPr>
        </p:nvSpPr>
        <p:spPr>
          <a:xfrm>
            <a:off x="876693" y="741391"/>
            <a:ext cx="3455821" cy="1616203"/>
          </a:xfrm>
        </p:spPr>
        <p:txBody>
          <a:bodyPr anchor="b">
            <a:normAutofit/>
          </a:bodyPr>
          <a:lstStyle/>
          <a:p>
            <a:r>
              <a:rPr lang="en-US" sz="3200"/>
              <a:t>1NF</a:t>
            </a:r>
          </a:p>
        </p:txBody>
      </p:sp>
      <p:sp>
        <p:nvSpPr>
          <p:cNvPr id="3" name="Content Placeholder 2">
            <a:extLst>
              <a:ext uri="{FF2B5EF4-FFF2-40B4-BE49-F238E27FC236}">
                <a16:creationId xmlns:a16="http://schemas.microsoft.com/office/drawing/2014/main" id="{D7340D64-A16A-F5FD-DC73-37E6E7CE4C1A}"/>
              </a:ext>
            </a:extLst>
          </p:cNvPr>
          <p:cNvSpPr>
            <a:spLocks noGrp="1"/>
          </p:cNvSpPr>
          <p:nvPr>
            <p:ph idx="1"/>
          </p:nvPr>
        </p:nvSpPr>
        <p:spPr>
          <a:xfrm>
            <a:off x="876693" y="2533476"/>
            <a:ext cx="3455821" cy="3447832"/>
          </a:xfrm>
        </p:spPr>
        <p:txBody>
          <a:bodyPr anchor="t">
            <a:normAutofit/>
          </a:bodyPr>
          <a:lstStyle/>
          <a:p>
            <a:pPr>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Conversion To First Normal Form</a:t>
            </a:r>
          </a:p>
          <a:p>
            <a:pPr>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Step 1: Eliminate the Repeating Groups</a:t>
            </a:r>
          </a:p>
          <a:p>
            <a:pPr>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Step 2: Identify the Primary Key</a:t>
            </a:r>
          </a:p>
          <a:p>
            <a:pPr>
              <a:spcAft>
                <a:spcPts val="800"/>
              </a:spcAft>
            </a:pPr>
            <a:r>
              <a:rPr lang="en-US" sz="2000" kern="100">
                <a:effectLst/>
                <a:latin typeface="Calibri" panose="020F0502020204030204" pitchFamily="34" charset="0"/>
                <a:ea typeface="Calibri" panose="020F0502020204030204" pitchFamily="34" charset="0"/>
                <a:cs typeface="Times New Roman" panose="02020603050405020304" pitchFamily="18" charset="0"/>
              </a:rPr>
              <a:t>Step 3: Identify All Dependencies</a:t>
            </a:r>
          </a:p>
          <a:p>
            <a:endParaRPr lang="en-US" sz="2000"/>
          </a:p>
        </p:txBody>
      </p:sp>
      <p:pic>
        <p:nvPicPr>
          <p:cNvPr id="5" name="Picture 4">
            <a:extLst>
              <a:ext uri="{FF2B5EF4-FFF2-40B4-BE49-F238E27FC236}">
                <a16:creationId xmlns:a16="http://schemas.microsoft.com/office/drawing/2014/main" id="{38D837B1-E4B6-5B84-8B8F-D32C0AEED2A4}"/>
              </a:ext>
            </a:extLst>
          </p:cNvPr>
          <p:cNvPicPr>
            <a:picLocks noChangeAspect="1"/>
          </p:cNvPicPr>
          <p:nvPr/>
        </p:nvPicPr>
        <p:blipFill>
          <a:blip r:embed="rId2"/>
          <a:stretch>
            <a:fillRect/>
          </a:stretch>
        </p:blipFill>
        <p:spPr>
          <a:xfrm>
            <a:off x="4987672" y="1341144"/>
            <a:ext cx="6389346" cy="4185022"/>
          </a:xfrm>
          <a:prstGeom prst="rect">
            <a:avLst/>
          </a:prstGeom>
        </p:spPr>
      </p:pic>
      <p:grpSp>
        <p:nvGrpSpPr>
          <p:cNvPr id="13" name="Group 12">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1" name="Rectangle 1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524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2FBE0-8C9E-BF5E-2430-A64BB2187531}"/>
              </a:ext>
            </a:extLst>
          </p:cNvPr>
          <p:cNvSpPr>
            <a:spLocks noGrp="1"/>
          </p:cNvSpPr>
          <p:nvPr>
            <p:ph type="title"/>
          </p:nvPr>
        </p:nvSpPr>
        <p:spPr/>
        <p:txBody>
          <a:bodyPr/>
          <a:lstStyle/>
          <a:p>
            <a:r>
              <a:rPr lang="en-US" dirty="0"/>
              <a:t>2NF</a:t>
            </a:r>
          </a:p>
        </p:txBody>
      </p:sp>
      <p:sp>
        <p:nvSpPr>
          <p:cNvPr id="3" name="Content Placeholder 2">
            <a:extLst>
              <a:ext uri="{FF2B5EF4-FFF2-40B4-BE49-F238E27FC236}">
                <a16:creationId xmlns:a16="http://schemas.microsoft.com/office/drawing/2014/main" id="{B4C3A503-1E4E-0352-3E2E-CE4B22D354DA}"/>
              </a:ext>
            </a:extLst>
          </p:cNvPr>
          <p:cNvSpPr>
            <a:spLocks noGrp="1"/>
          </p:cNvSpPr>
          <p:nvPr>
            <p:ph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Conversion To Second Normal Form:</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Step 1: Make New Tables to Eliminate Partial Dependencies</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Step 2: Reassign Corresponding Dependent Attributes</a:t>
            </a:r>
          </a:p>
          <a:p>
            <a:endParaRPr lang="en-US" dirty="0"/>
          </a:p>
        </p:txBody>
      </p:sp>
      <p:pic>
        <p:nvPicPr>
          <p:cNvPr id="4" name="Picture 3">
            <a:extLst>
              <a:ext uri="{FF2B5EF4-FFF2-40B4-BE49-F238E27FC236}">
                <a16:creationId xmlns:a16="http://schemas.microsoft.com/office/drawing/2014/main" id="{3392C900-B4BE-2D04-A66D-E096426472B5}"/>
              </a:ext>
            </a:extLst>
          </p:cNvPr>
          <p:cNvPicPr>
            <a:picLocks noChangeAspect="1"/>
          </p:cNvPicPr>
          <p:nvPr/>
        </p:nvPicPr>
        <p:blipFill>
          <a:blip r:embed="rId3"/>
          <a:stretch>
            <a:fillRect/>
          </a:stretch>
        </p:blipFill>
        <p:spPr>
          <a:xfrm>
            <a:off x="6733032" y="1149865"/>
            <a:ext cx="5458968" cy="3302675"/>
          </a:xfrm>
          <a:prstGeom prst="rect">
            <a:avLst/>
          </a:prstGeom>
        </p:spPr>
      </p:pic>
    </p:spTree>
    <p:extLst>
      <p:ext uri="{BB962C8B-B14F-4D97-AF65-F5344CB8AC3E}">
        <p14:creationId xmlns:p14="http://schemas.microsoft.com/office/powerpoint/2010/main" val="1336610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785</Words>
  <Application>Microsoft Office PowerPoint</Application>
  <PresentationFormat>Widescreen</PresentationFormat>
  <Paragraphs>69</Paragraphs>
  <Slides>16</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Meiryo</vt:lpstr>
      <vt:lpstr>Arial</vt:lpstr>
      <vt:lpstr>Calibri</vt:lpstr>
      <vt:lpstr>Calibri Light</vt:lpstr>
      <vt:lpstr>Söhne</vt:lpstr>
      <vt:lpstr>Office Theme</vt:lpstr>
      <vt:lpstr>ZOO Database</vt:lpstr>
      <vt:lpstr>Contents:</vt:lpstr>
      <vt:lpstr>Data Collection</vt:lpstr>
      <vt:lpstr>Database Narrative:</vt:lpstr>
      <vt:lpstr>Data Dictionary</vt:lpstr>
      <vt:lpstr>Business Rules</vt:lpstr>
      <vt:lpstr>Normalization</vt:lpstr>
      <vt:lpstr>1NF</vt:lpstr>
      <vt:lpstr>2NF</vt:lpstr>
      <vt:lpstr>3NF</vt:lpstr>
      <vt:lpstr>Entity-relationship model</vt:lpstr>
      <vt:lpstr>1:1 relationship </vt:lpstr>
      <vt:lpstr>Time variant data</vt:lpstr>
      <vt:lpstr>PowerPoint Presentation</vt:lpstr>
      <vt:lpstr>Solution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ZOO Database</dc:title>
  <dc:creator>Anjanappa, Parimala</dc:creator>
  <cp:lastModifiedBy>Anjanappa, Parimala</cp:lastModifiedBy>
  <cp:revision>22</cp:revision>
  <dcterms:created xsi:type="dcterms:W3CDTF">2023-12-11T07:09:04Z</dcterms:created>
  <dcterms:modified xsi:type="dcterms:W3CDTF">2023-12-12T07:40:48Z</dcterms:modified>
</cp:coreProperties>
</file>